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8" r:id="rId1"/>
  </p:sldMasterIdLst>
  <p:sldIdLst>
    <p:sldId id="256" r:id="rId2"/>
    <p:sldId id="286" r:id="rId3"/>
    <p:sldId id="289" r:id="rId4"/>
    <p:sldId id="294" r:id="rId5"/>
    <p:sldId id="266" r:id="rId6"/>
    <p:sldId id="282" r:id="rId7"/>
    <p:sldId id="268" r:id="rId8"/>
    <p:sldId id="303" r:id="rId9"/>
    <p:sldId id="309" r:id="rId10"/>
    <p:sldId id="299" r:id="rId11"/>
    <p:sldId id="270" r:id="rId12"/>
    <p:sldId id="295" r:id="rId13"/>
    <p:sldId id="311" r:id="rId14"/>
    <p:sldId id="300" r:id="rId15"/>
    <p:sldId id="312" r:id="rId16"/>
    <p:sldId id="297" r:id="rId17"/>
    <p:sldId id="304" r:id="rId18"/>
    <p:sldId id="308" r:id="rId19"/>
    <p:sldId id="313" r:id="rId20"/>
    <p:sldId id="296" r:id="rId21"/>
    <p:sldId id="298" r:id="rId22"/>
    <p:sldId id="314" r:id="rId23"/>
    <p:sldId id="306" r:id="rId24"/>
    <p:sldId id="279" r:id="rId25"/>
    <p:sldId id="281" r:id="rId26"/>
  </p:sldIdLst>
  <p:sldSz cx="9144000" cy="6858000" type="screen4x3"/>
  <p:notesSz cx="6858000" cy="9144000"/>
  <p:defaultTextStyle>
    <a:defPPr>
      <a:defRPr lang="en-US"/>
    </a:defPPr>
    <a:lvl1pPr algn="l" rtl="0" eaLnBrk="0" fontAlgn="base" hangingPunct="0">
      <a:spcBef>
        <a:spcPct val="0"/>
      </a:spcBef>
      <a:spcAft>
        <a:spcPct val="0"/>
      </a:spcAft>
      <a:defRPr sz="2400" kern="1200">
        <a:solidFill>
          <a:schemeClr val="tx1"/>
        </a:solidFill>
        <a:latin typeface="Times New Roman" pitchFamily="18" charset="0"/>
        <a:ea typeface="+mn-ea"/>
        <a:cs typeface="+mn-cs"/>
      </a:defRPr>
    </a:lvl1pPr>
    <a:lvl2pPr marL="457200" algn="l" rtl="0" eaLnBrk="0" fontAlgn="base" hangingPunct="0">
      <a:spcBef>
        <a:spcPct val="0"/>
      </a:spcBef>
      <a:spcAft>
        <a:spcPct val="0"/>
      </a:spcAft>
      <a:defRPr sz="2400" kern="1200">
        <a:solidFill>
          <a:schemeClr val="tx1"/>
        </a:solidFill>
        <a:latin typeface="Times New Roman" pitchFamily="18" charset="0"/>
        <a:ea typeface="+mn-ea"/>
        <a:cs typeface="+mn-cs"/>
      </a:defRPr>
    </a:lvl2pPr>
    <a:lvl3pPr marL="914400" algn="l" rtl="0" eaLnBrk="0" fontAlgn="base" hangingPunct="0">
      <a:spcBef>
        <a:spcPct val="0"/>
      </a:spcBef>
      <a:spcAft>
        <a:spcPct val="0"/>
      </a:spcAft>
      <a:defRPr sz="2400" kern="1200">
        <a:solidFill>
          <a:schemeClr val="tx1"/>
        </a:solidFill>
        <a:latin typeface="Times New Roman" pitchFamily="18" charset="0"/>
        <a:ea typeface="+mn-ea"/>
        <a:cs typeface="+mn-cs"/>
      </a:defRPr>
    </a:lvl3pPr>
    <a:lvl4pPr marL="1371600" algn="l" rtl="0" eaLnBrk="0" fontAlgn="base" hangingPunct="0">
      <a:spcBef>
        <a:spcPct val="0"/>
      </a:spcBef>
      <a:spcAft>
        <a:spcPct val="0"/>
      </a:spcAft>
      <a:defRPr sz="2400" kern="1200">
        <a:solidFill>
          <a:schemeClr val="tx1"/>
        </a:solidFill>
        <a:latin typeface="Times New Roman" pitchFamily="18" charset="0"/>
        <a:ea typeface="+mn-ea"/>
        <a:cs typeface="+mn-cs"/>
      </a:defRPr>
    </a:lvl4pPr>
    <a:lvl5pPr marL="1828800" algn="l" rtl="0" eaLnBrk="0" fontAlgn="base" hangingPunct="0">
      <a:spcBef>
        <a:spcPct val="0"/>
      </a:spcBef>
      <a:spcAft>
        <a:spcPct val="0"/>
      </a:spcAft>
      <a:defRPr sz="2400" kern="1200">
        <a:solidFill>
          <a:schemeClr val="tx1"/>
        </a:solidFill>
        <a:latin typeface="Times New Roman" pitchFamily="18" charset="0"/>
        <a:ea typeface="+mn-ea"/>
        <a:cs typeface="+mn-cs"/>
      </a:defRPr>
    </a:lvl5pPr>
    <a:lvl6pPr marL="2286000" algn="l" defTabSz="914400" rtl="0" eaLnBrk="1" latinLnBrk="0" hangingPunct="1">
      <a:defRPr sz="2400" kern="1200">
        <a:solidFill>
          <a:schemeClr val="tx1"/>
        </a:solidFill>
        <a:latin typeface="Times New Roman" pitchFamily="18" charset="0"/>
        <a:ea typeface="+mn-ea"/>
        <a:cs typeface="+mn-cs"/>
      </a:defRPr>
    </a:lvl6pPr>
    <a:lvl7pPr marL="2743200" algn="l" defTabSz="914400" rtl="0" eaLnBrk="1" latinLnBrk="0" hangingPunct="1">
      <a:defRPr sz="2400" kern="1200">
        <a:solidFill>
          <a:schemeClr val="tx1"/>
        </a:solidFill>
        <a:latin typeface="Times New Roman" pitchFamily="18" charset="0"/>
        <a:ea typeface="+mn-ea"/>
        <a:cs typeface="+mn-cs"/>
      </a:defRPr>
    </a:lvl7pPr>
    <a:lvl8pPr marL="3200400" algn="l" defTabSz="914400" rtl="0" eaLnBrk="1" latinLnBrk="0" hangingPunct="1">
      <a:defRPr sz="2400" kern="1200">
        <a:solidFill>
          <a:schemeClr val="tx1"/>
        </a:solidFill>
        <a:latin typeface="Times New Roman" pitchFamily="18" charset="0"/>
        <a:ea typeface="+mn-ea"/>
        <a:cs typeface="+mn-cs"/>
      </a:defRPr>
    </a:lvl8pPr>
    <a:lvl9pPr marL="3657600" algn="l" defTabSz="914400" rtl="0" eaLnBrk="1" latinLnBrk="0" hangingPunct="1">
      <a:defRPr sz="2400" kern="1200">
        <a:solidFill>
          <a:schemeClr val="tx1"/>
        </a:solidFill>
        <a:latin typeface="Times New Roman" pitchFamily="18"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chemeClr val="tx1"/>
    </p:penClr>
  </p:showPr>
  <p:clrMru>
    <a:srgbClr val="FF33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68" d="100"/>
          <a:sy n="68" d="100"/>
        </p:scale>
        <p:origin x="-576" y="-9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E26F792F-5A9F-460C-8B33-78C57A2F1F90}" type="slidenum">
              <a:rPr lang="en-US"/>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2B0E7830-6ADF-4FAD-A839-B185C0DCC8A7}" type="slidenum">
              <a:rPr lang="en-US"/>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2CD86D25-FC7E-47DC-AF5A-866A43B5F3A8}" type="slidenum">
              <a:rPr lang="en-US"/>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E318162D-232D-4555-BD62-2DC1A4B8AEC2}" type="slidenum">
              <a:rPr lang="en-US"/>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endParaRPr lang="en-US"/>
          </a:p>
        </p:txBody>
      </p:sp>
      <p:sp>
        <p:nvSpPr>
          <p:cNvPr id="8" name="Footer Placeholder 7"/>
          <p:cNvSpPr>
            <a:spLocks noGrp="1"/>
          </p:cNvSpPr>
          <p:nvPr>
            <p:ph type="ftr" sz="quarter" idx="11"/>
          </p:nvPr>
        </p:nvSpPr>
        <p:spPr/>
        <p:txBody>
          <a:bodyPr/>
          <a:lstStyle>
            <a:lvl1pPr>
              <a:defRPr/>
            </a:lvl1pPr>
          </a:lstStyle>
          <a:p>
            <a:endParaRPr lang="en-US"/>
          </a:p>
        </p:txBody>
      </p:sp>
      <p:sp>
        <p:nvSpPr>
          <p:cNvPr id="9" name="Slide Number Placeholder 8"/>
          <p:cNvSpPr>
            <a:spLocks noGrp="1"/>
          </p:cNvSpPr>
          <p:nvPr>
            <p:ph type="sldNum" sz="quarter" idx="12"/>
          </p:nvPr>
        </p:nvSpPr>
        <p:spPr/>
        <p:txBody>
          <a:bodyPr/>
          <a:lstStyle>
            <a:lvl1pPr>
              <a:defRPr/>
            </a:lvl1pPr>
          </a:lstStyle>
          <a:p>
            <a:fld id="{9068DECD-EDB5-4C77-B3EA-34CE9061AAA3}" type="slidenum">
              <a:rPr lang="en-US"/>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endParaRPr lang="en-US"/>
          </a:p>
        </p:txBody>
      </p:sp>
      <p:sp>
        <p:nvSpPr>
          <p:cNvPr id="4" name="Footer Placeholder 3"/>
          <p:cNvSpPr>
            <a:spLocks noGrp="1"/>
          </p:cNvSpPr>
          <p:nvPr>
            <p:ph type="ftr" sz="quarter" idx="11"/>
          </p:nvPr>
        </p:nvSpPr>
        <p:spPr/>
        <p:txBody>
          <a:bodyPr/>
          <a:lstStyle>
            <a:lvl1pPr>
              <a:defRPr/>
            </a:lvl1pPr>
          </a:lstStyle>
          <a:p>
            <a:endParaRPr lang="en-US"/>
          </a:p>
        </p:txBody>
      </p:sp>
      <p:sp>
        <p:nvSpPr>
          <p:cNvPr id="5" name="Slide Number Placeholder 4"/>
          <p:cNvSpPr>
            <a:spLocks noGrp="1"/>
          </p:cNvSpPr>
          <p:nvPr>
            <p:ph type="sldNum" sz="quarter" idx="12"/>
          </p:nvPr>
        </p:nvSpPr>
        <p:spPr/>
        <p:txBody>
          <a:bodyPr/>
          <a:lstStyle>
            <a:lvl1pPr>
              <a:defRPr/>
            </a:lvl1pPr>
          </a:lstStyle>
          <a:p>
            <a:fld id="{60E18E0D-7A98-4D1D-914D-1441B755D171}" type="slidenum">
              <a:rPr lang="en-US"/>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p>
        </p:txBody>
      </p:sp>
      <p:sp>
        <p:nvSpPr>
          <p:cNvPr id="3" name="Footer Placeholder 2"/>
          <p:cNvSpPr>
            <a:spLocks noGrp="1"/>
          </p:cNvSpPr>
          <p:nvPr>
            <p:ph type="ftr" sz="quarter" idx="11"/>
          </p:nvPr>
        </p:nvSpPr>
        <p:spPr/>
        <p:txBody>
          <a:bodyPr/>
          <a:lstStyle>
            <a:lvl1pPr>
              <a:defRPr/>
            </a:lvl1pPr>
          </a:lstStyle>
          <a:p>
            <a:endParaRPr lang="en-US"/>
          </a:p>
        </p:txBody>
      </p:sp>
      <p:sp>
        <p:nvSpPr>
          <p:cNvPr id="4" name="Slide Number Placeholder 3"/>
          <p:cNvSpPr>
            <a:spLocks noGrp="1"/>
          </p:cNvSpPr>
          <p:nvPr>
            <p:ph type="sldNum" sz="quarter" idx="12"/>
          </p:nvPr>
        </p:nvSpPr>
        <p:spPr/>
        <p:txBody>
          <a:bodyPr/>
          <a:lstStyle>
            <a:lvl1pPr>
              <a:defRPr/>
            </a:lvl1pPr>
          </a:lstStyle>
          <a:p>
            <a:fld id="{480A1852-1E7E-4B95-96EE-870DD5073F71}" type="slidenum">
              <a:rPr lang="en-US"/>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907E38DE-A36F-4E91-B228-F4E061FD35C5}" type="slidenum">
              <a:rPr lang="en-US"/>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ABD70B00-0CD3-48E6-9B4F-43F3FB3DFF03}" type="slidenum">
              <a:rPr lang="en-US"/>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5FC43E37-A199-477A-985D-FB3470B45380}" type="slidenum">
              <a:rPr lang="en-US"/>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DA8644B0-6AF9-46BE-9710-B09EBD026BC3}" type="slidenum">
              <a:rPr lang="en-US"/>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endParaRPr lang="en-US"/>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endParaRPr lang="en-US"/>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fld id="{7BB72545-CCD5-4937-8E30-F815E4BF70BF}" type="slidenum">
              <a:rPr lang="en-US"/>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itchFamily="18" charset="0"/>
        </a:defRPr>
      </a:lvl2pPr>
      <a:lvl3pPr algn="ctr" rtl="0" eaLnBrk="0" fontAlgn="base" hangingPunct="0">
        <a:spcBef>
          <a:spcPct val="0"/>
        </a:spcBef>
        <a:spcAft>
          <a:spcPct val="0"/>
        </a:spcAft>
        <a:defRPr sz="4400">
          <a:solidFill>
            <a:schemeClr val="tx2"/>
          </a:solidFill>
          <a:latin typeface="Times New Roman" pitchFamily="18" charset="0"/>
        </a:defRPr>
      </a:lvl3pPr>
      <a:lvl4pPr algn="ctr" rtl="0" eaLnBrk="0" fontAlgn="base" hangingPunct="0">
        <a:spcBef>
          <a:spcPct val="0"/>
        </a:spcBef>
        <a:spcAft>
          <a:spcPct val="0"/>
        </a:spcAft>
        <a:defRPr sz="4400">
          <a:solidFill>
            <a:schemeClr val="tx2"/>
          </a:solidFill>
          <a:latin typeface="Times New Roman" pitchFamily="18" charset="0"/>
        </a:defRPr>
      </a:lvl4pPr>
      <a:lvl5pPr algn="ctr" rtl="0" eaLnBrk="0" fontAlgn="base" hangingPunct="0">
        <a:spcBef>
          <a:spcPct val="0"/>
        </a:spcBef>
        <a:spcAft>
          <a:spcPct val="0"/>
        </a:spcAft>
        <a:defRPr sz="4400">
          <a:solidFill>
            <a:schemeClr val="tx2"/>
          </a:solidFill>
          <a:latin typeface="Times New Roman" pitchFamily="18" charset="0"/>
        </a:defRPr>
      </a:lvl5pPr>
      <a:lvl6pPr marL="457200" algn="ctr" rtl="0" eaLnBrk="0" fontAlgn="base" hangingPunct="0">
        <a:spcBef>
          <a:spcPct val="0"/>
        </a:spcBef>
        <a:spcAft>
          <a:spcPct val="0"/>
        </a:spcAft>
        <a:defRPr sz="4400">
          <a:solidFill>
            <a:schemeClr val="tx2"/>
          </a:solidFill>
          <a:latin typeface="Times New Roman" pitchFamily="18" charset="0"/>
        </a:defRPr>
      </a:lvl6pPr>
      <a:lvl7pPr marL="914400" algn="ctr" rtl="0" eaLnBrk="0" fontAlgn="base" hangingPunct="0">
        <a:spcBef>
          <a:spcPct val="0"/>
        </a:spcBef>
        <a:spcAft>
          <a:spcPct val="0"/>
        </a:spcAft>
        <a:defRPr sz="4400">
          <a:solidFill>
            <a:schemeClr val="tx2"/>
          </a:solidFill>
          <a:latin typeface="Times New Roman" pitchFamily="18" charset="0"/>
        </a:defRPr>
      </a:lvl7pPr>
      <a:lvl8pPr marL="1371600" algn="ctr" rtl="0" eaLnBrk="0" fontAlgn="base" hangingPunct="0">
        <a:spcBef>
          <a:spcPct val="0"/>
        </a:spcBef>
        <a:spcAft>
          <a:spcPct val="0"/>
        </a:spcAft>
        <a:defRPr sz="4400">
          <a:solidFill>
            <a:schemeClr val="tx2"/>
          </a:solidFill>
          <a:latin typeface="Times New Roman" pitchFamily="18" charset="0"/>
        </a:defRPr>
      </a:lvl8pPr>
      <a:lvl9pPr marL="1828800" algn="ctr" rtl="0" eaLnBrk="0" fontAlgn="base" hangingPunct="0">
        <a:spcBef>
          <a:spcPct val="0"/>
        </a:spcBef>
        <a:spcAft>
          <a:spcPct val="0"/>
        </a:spcAft>
        <a:defRPr sz="4400">
          <a:solidFill>
            <a:schemeClr val="tx2"/>
          </a:solidFill>
          <a:latin typeface="Times New Roman" pitchFamily="18"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0" fontAlgn="base" hangingPunct="0">
        <a:spcBef>
          <a:spcPct val="20000"/>
        </a:spcBef>
        <a:spcAft>
          <a:spcPct val="0"/>
        </a:spcAft>
        <a:buChar char="»"/>
        <a:defRPr sz="2000">
          <a:solidFill>
            <a:schemeClr val="tx1"/>
          </a:solidFill>
          <a:latin typeface="+mn-lt"/>
        </a:defRPr>
      </a:lvl6pPr>
      <a:lvl7pPr marL="2971800" indent="-228600" algn="l" rtl="0" eaLnBrk="0" fontAlgn="base" hangingPunct="0">
        <a:spcBef>
          <a:spcPct val="20000"/>
        </a:spcBef>
        <a:spcAft>
          <a:spcPct val="0"/>
        </a:spcAft>
        <a:buChar char="»"/>
        <a:defRPr sz="2000">
          <a:solidFill>
            <a:schemeClr val="tx1"/>
          </a:solidFill>
          <a:latin typeface="+mn-lt"/>
        </a:defRPr>
      </a:lvl7pPr>
      <a:lvl8pPr marL="3429000" indent="-228600" algn="l" rtl="0" eaLnBrk="0" fontAlgn="base" hangingPunct="0">
        <a:spcBef>
          <a:spcPct val="20000"/>
        </a:spcBef>
        <a:spcAft>
          <a:spcPct val="0"/>
        </a:spcAft>
        <a:buChar char="»"/>
        <a:defRPr sz="2000">
          <a:solidFill>
            <a:schemeClr val="tx1"/>
          </a:solidFill>
          <a:latin typeface="+mn-lt"/>
        </a:defRPr>
      </a:lvl8pPr>
      <a:lvl9pPr marL="3886200" indent="-228600" algn="l" rtl="0" eaLnBrk="0" fontAlgn="base" hangingPunct="0">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video" Target="file:///D:\MPEGAV\MUSIC02.DAT" TargetMode="Externa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2" Type="http://schemas.openxmlformats.org/officeDocument/2006/relationships/hyperlink" Target="http://www.who.int/" TargetMode="Externa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609600" y="533400"/>
            <a:ext cx="7772400" cy="1066800"/>
          </a:xfrm>
        </p:spPr>
        <p:txBody>
          <a:bodyPr/>
          <a:lstStyle/>
          <a:p>
            <a:r>
              <a:rPr lang="en-US"/>
              <a:t>ABC: The Problem-Solution Agenda</a:t>
            </a:r>
          </a:p>
        </p:txBody>
      </p:sp>
      <p:sp>
        <p:nvSpPr>
          <p:cNvPr id="2051" name="Rectangle 3"/>
          <p:cNvSpPr>
            <a:spLocks noGrp="1" noChangeArrowheads="1"/>
          </p:cNvSpPr>
          <p:nvPr>
            <p:ph type="subTitle" idx="1"/>
          </p:nvPr>
        </p:nvSpPr>
        <p:spPr>
          <a:xfrm>
            <a:off x="762000" y="2133600"/>
            <a:ext cx="7772400" cy="3810000"/>
          </a:xfrm>
        </p:spPr>
        <p:txBody>
          <a:bodyPr/>
          <a:lstStyle/>
          <a:p>
            <a:r>
              <a:rPr lang="en-US"/>
              <a:t>A Presentation On Street Dog Population Control</a:t>
            </a:r>
          </a:p>
          <a:p>
            <a:r>
              <a:rPr lang="en-US"/>
              <a:t>Before the </a:t>
            </a:r>
          </a:p>
          <a:p>
            <a:r>
              <a:rPr lang="en-US"/>
              <a:t>Hon Lokayuktha,Bangalore</a:t>
            </a:r>
          </a:p>
          <a:p>
            <a:r>
              <a:rPr lang="en-US"/>
              <a:t>By ABC Centres on Tuesday, 02.07.2002</a:t>
            </a:r>
          </a:p>
          <a:p>
            <a:endParaRPr lang="en-US"/>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p:txBody>
          <a:bodyPr/>
          <a:lstStyle/>
          <a:p>
            <a:r>
              <a:rPr lang="en-US" sz="5400"/>
              <a:t>Past Strategies</a:t>
            </a:r>
            <a:endParaRPr lang="en-GB" sz="5400"/>
          </a:p>
        </p:txBody>
      </p:sp>
      <p:sp>
        <p:nvSpPr>
          <p:cNvPr id="34819" name="Rectangle 3"/>
          <p:cNvSpPr>
            <a:spLocks noGrp="1" noChangeArrowheads="1"/>
          </p:cNvSpPr>
          <p:nvPr>
            <p:ph type="body" idx="1"/>
          </p:nvPr>
        </p:nvSpPr>
        <p:spPr/>
        <p:txBody>
          <a:bodyPr/>
          <a:lstStyle/>
          <a:p>
            <a:r>
              <a:rPr lang="en-US">
                <a:solidFill>
                  <a:srgbClr val="FF3300"/>
                </a:solidFill>
                <a:latin typeface="Comic Sans MS" pitchFamily="66" charset="0"/>
              </a:rPr>
              <a:t>BMP had adopted a policy of </a:t>
            </a:r>
            <a:r>
              <a:rPr lang="en-US" i="1">
                <a:solidFill>
                  <a:srgbClr val="FF3300"/>
                </a:solidFill>
                <a:latin typeface="Comic Sans MS" pitchFamily="66" charset="0"/>
              </a:rPr>
              <a:t>mass killing of dogs by electrocution</a:t>
            </a:r>
            <a:r>
              <a:rPr lang="en-US">
                <a:solidFill>
                  <a:srgbClr val="FF3300"/>
                </a:solidFill>
                <a:latin typeface="Comic Sans MS" pitchFamily="66" charset="0"/>
              </a:rPr>
              <a:t> for the past 60 years. (1939 to 1999)</a:t>
            </a:r>
          </a:p>
          <a:p>
            <a:r>
              <a:rPr lang="en-US">
                <a:latin typeface="Comic Sans MS" pitchFamily="66" charset="0"/>
              </a:rPr>
              <a:t>About 160 dogs per day, about 50,000 per year.</a:t>
            </a:r>
          </a:p>
          <a:p>
            <a:r>
              <a:rPr lang="en-US" sz="2800"/>
              <a:t>Lakhs of dogs- male, female, lactating mothers, pregnant mothers, puppies are caught and killed.</a:t>
            </a:r>
          </a:p>
          <a:p>
            <a:r>
              <a:rPr lang="en-US" sz="2800"/>
              <a:t>This went on &amp; on &amp; on ….</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a:xfrm>
            <a:off x="685800" y="260350"/>
            <a:ext cx="7772400" cy="720725"/>
          </a:xfrm>
        </p:spPr>
        <p:txBody>
          <a:bodyPr/>
          <a:lstStyle/>
          <a:p>
            <a:r>
              <a:rPr lang="en-US" sz="4000"/>
              <a:t>Mass Electrocution</a:t>
            </a:r>
            <a:endParaRPr lang="en-GB" sz="4000"/>
          </a:p>
        </p:txBody>
      </p:sp>
      <p:sp>
        <p:nvSpPr>
          <p:cNvPr id="39945" name="Rectangle 9"/>
          <p:cNvSpPr>
            <a:spLocks noChangeArrowheads="1"/>
          </p:cNvSpPr>
          <p:nvPr/>
        </p:nvSpPr>
        <p:spPr bwMode="auto">
          <a:xfrm>
            <a:off x="685800" y="260350"/>
            <a:ext cx="7772400" cy="936625"/>
          </a:xfrm>
          <a:prstGeom prst="rect">
            <a:avLst/>
          </a:prstGeom>
          <a:noFill/>
          <a:ln w="9525">
            <a:noFill/>
            <a:miter lim="800000"/>
            <a:headEnd/>
            <a:tailEnd/>
          </a:ln>
          <a:effectLst/>
        </p:spPr>
        <p:txBody>
          <a:bodyPr anchor="ctr"/>
          <a:lstStyle/>
          <a:p>
            <a:pPr algn="ctr"/>
            <a:endParaRPr lang="en-GB" sz="4000">
              <a:solidFill>
                <a:schemeClr val="tx2"/>
              </a:solidFill>
            </a:endParaRPr>
          </a:p>
        </p:txBody>
      </p:sp>
      <p:pic>
        <p:nvPicPr>
          <p:cNvPr id="39948" name="MUSIC02.DAT">
            <a:hlinkClick r:id="" action="ppaction://media"/>
          </p:cNvPr>
          <p:cNvPicPr>
            <a:picLocks noRot="1" noChangeAspect="1" noChangeArrowheads="1"/>
          </p:cNvPicPr>
          <p:nvPr>
            <p:ph idx="1"/>
            <a:videoFile r:link="rId1"/>
          </p:nvPr>
        </p:nvPicPr>
        <p:blipFill>
          <a:blip r:embed="rId3"/>
          <a:srcRect/>
          <a:stretch>
            <a:fillRect/>
          </a:stretch>
        </p:blipFill>
        <p:spPr>
          <a:xfrm>
            <a:off x="323850" y="1125538"/>
            <a:ext cx="8496300" cy="5399087"/>
          </a:xfrm>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723881" fill="hold"/>
                                        <p:tgtEl>
                                          <p:spTgt spid="39948"/>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7" fill="hold" display="0">
                  <p:stCondLst>
                    <p:cond delay="indefinite"/>
                  </p:stCondLst>
                  <p:endCondLst>
                    <p:cond evt="onNext" delay="0">
                      <p:tgtEl>
                        <p:sldTgt/>
                      </p:tgtEl>
                    </p:cond>
                    <p:cond evt="onPrev" delay="0">
                      <p:tgtEl>
                        <p:sldTgt/>
                      </p:tgtEl>
                    </p:cond>
                  </p:endCondLst>
                </p:cTn>
                <p:tgtEl>
                  <p:spTgt spid="39948"/>
                </p:tgtEl>
              </p:cMediaNode>
            </p:video>
            <p:seq concurrent="1" nextAc="seek">
              <p:cTn id="8" restart="whenNotActive" fill="hold" evtFilter="cancelBubble" nodeType="interactiveSeq">
                <p:stCondLst>
                  <p:cond evt="onClick" delay="0">
                    <p:tgtEl>
                      <p:spTgt spid="39948"/>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9948"/>
                                        </p:tgtEl>
                                      </p:cBhvr>
                                    </p:cmd>
                                  </p:childTnLst>
                                </p:cTn>
                              </p:par>
                            </p:childTnLst>
                          </p:cTn>
                        </p:par>
                      </p:childTnLst>
                    </p:cTn>
                  </p:par>
                </p:childTnLst>
              </p:cTn>
              <p:nextCondLst>
                <p:cond evt="onClick" delay="0">
                  <p:tgtEl>
                    <p:spTgt spid="39948"/>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1026"/>
          <p:cNvSpPr>
            <a:spLocks noGrp="1" noChangeArrowheads="1"/>
          </p:cNvSpPr>
          <p:nvPr>
            <p:ph type="title"/>
          </p:nvPr>
        </p:nvSpPr>
        <p:spPr/>
        <p:txBody>
          <a:bodyPr/>
          <a:lstStyle/>
          <a:p>
            <a:r>
              <a:rPr lang="en-US"/>
              <a:t>The Result of Electrocution</a:t>
            </a:r>
            <a:endParaRPr lang="en-GB"/>
          </a:p>
        </p:txBody>
      </p:sp>
      <p:sp>
        <p:nvSpPr>
          <p:cNvPr id="46083" name="Rectangle 1027"/>
          <p:cNvSpPr>
            <a:spLocks noGrp="1" noChangeArrowheads="1"/>
          </p:cNvSpPr>
          <p:nvPr>
            <p:ph type="body" idx="1"/>
          </p:nvPr>
        </p:nvSpPr>
        <p:spPr/>
        <p:txBody>
          <a:bodyPr/>
          <a:lstStyle/>
          <a:p>
            <a:pPr>
              <a:lnSpc>
                <a:spcPct val="80000"/>
              </a:lnSpc>
              <a:buFontTx/>
              <a:buNone/>
            </a:pPr>
            <a:r>
              <a:rPr lang="en-US" sz="2000"/>
              <a:t>Inspite of killing more than 25,00,000 dogs:</a:t>
            </a:r>
          </a:p>
          <a:p>
            <a:pPr>
              <a:lnSpc>
                <a:spcPct val="80000"/>
              </a:lnSpc>
              <a:buFontTx/>
              <a:buNone/>
            </a:pPr>
            <a:endParaRPr lang="en-US" sz="2000"/>
          </a:p>
          <a:p>
            <a:pPr>
              <a:lnSpc>
                <a:spcPct val="80000"/>
              </a:lnSpc>
            </a:pPr>
            <a:r>
              <a:rPr lang="en-US" sz="2000"/>
              <a:t>Dog Population continued to increase</a:t>
            </a:r>
          </a:p>
          <a:p>
            <a:pPr>
              <a:lnSpc>
                <a:spcPct val="80000"/>
              </a:lnSpc>
            </a:pPr>
            <a:r>
              <a:rPr lang="en-US" sz="2000"/>
              <a:t>Dog bites continued to increase</a:t>
            </a:r>
          </a:p>
          <a:p>
            <a:pPr>
              <a:lnSpc>
                <a:spcPct val="80000"/>
              </a:lnSpc>
            </a:pPr>
            <a:r>
              <a:rPr lang="en-US" sz="2000"/>
              <a:t>Deaths due to rabies continued to increase</a:t>
            </a:r>
          </a:p>
          <a:p>
            <a:pPr>
              <a:lnSpc>
                <a:spcPct val="80000"/>
              </a:lnSpc>
            </a:pPr>
            <a:endParaRPr lang="en-US" sz="2000"/>
          </a:p>
          <a:p>
            <a:pPr>
              <a:lnSpc>
                <a:spcPct val="80000"/>
              </a:lnSpc>
              <a:buFontTx/>
              <a:buNone/>
            </a:pPr>
            <a:r>
              <a:rPr lang="en-US" sz="2000"/>
              <a:t>Aptly in  </a:t>
            </a:r>
            <a:r>
              <a:rPr lang="en-US" sz="2000" b="1"/>
              <a:t>WHO document</a:t>
            </a:r>
            <a:r>
              <a:rPr lang="en-US" sz="2000"/>
              <a:t>, to quote Dr K Bogel, Chief Veterinary Public Health Unit, WHO, Geneva, Switzerland &amp; J.A. Hoyt, President, WSPA state that </a:t>
            </a:r>
          </a:p>
          <a:p>
            <a:pPr>
              <a:lnSpc>
                <a:spcPct val="80000"/>
              </a:lnSpc>
              <a:buFontTx/>
              <a:buNone/>
            </a:pPr>
            <a:r>
              <a:rPr lang="en-US" sz="2000" i="1"/>
              <a:t>“All too often, authorities confronted with the problems caused by these dogs have turned to mass destruction in the hope of finding a quick solution, only to discover that the destruction had to continue, year after year with no end in sight”.</a:t>
            </a:r>
            <a:endParaRPr lang="en-GB" sz="2000"/>
          </a:p>
        </p:txBody>
      </p:sp>
      <p:sp>
        <p:nvSpPr>
          <p:cNvPr id="46084" name="AutoShape 1028"/>
          <p:cNvSpPr>
            <a:spLocks noChangeArrowheads="1"/>
          </p:cNvSpPr>
          <p:nvPr/>
        </p:nvSpPr>
        <p:spPr bwMode="auto">
          <a:xfrm>
            <a:off x="5724525" y="2492375"/>
            <a:ext cx="485775" cy="976313"/>
          </a:xfrm>
          <a:prstGeom prst="upArrow">
            <a:avLst>
              <a:gd name="adj1" fmla="val 50000"/>
              <a:gd name="adj2" fmla="val 50245"/>
            </a:avLst>
          </a:prstGeom>
          <a:solidFill>
            <a:schemeClr val="accent1"/>
          </a:solidFill>
          <a:ln w="9525">
            <a:solidFill>
              <a:schemeClr val="tx1"/>
            </a:solidFill>
            <a:miter lim="800000"/>
            <a:headEnd/>
            <a:tailEnd/>
          </a:ln>
          <a:effectLst/>
        </p:spPr>
        <p:txBody>
          <a:bodyPr vert="eaVert" wrap="none" anchor="ctr"/>
          <a:lstStyle/>
          <a:p>
            <a:endParaRPr lang="en-US"/>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a:xfrm>
            <a:off x="684213" y="0"/>
            <a:ext cx="7772400" cy="762000"/>
          </a:xfrm>
        </p:spPr>
        <p:txBody>
          <a:bodyPr/>
          <a:lstStyle/>
          <a:p>
            <a:r>
              <a:rPr lang="en-US" sz="3600"/>
              <a:t>Let’s Examine Why Killing fails?</a:t>
            </a:r>
            <a:endParaRPr lang="en-US"/>
          </a:p>
        </p:txBody>
      </p:sp>
      <p:sp>
        <p:nvSpPr>
          <p:cNvPr id="12291" name="Rectangle 3"/>
          <p:cNvSpPr>
            <a:spLocks noGrp="1" noChangeArrowheads="1"/>
          </p:cNvSpPr>
          <p:nvPr>
            <p:ph type="body" idx="1"/>
          </p:nvPr>
        </p:nvSpPr>
        <p:spPr>
          <a:xfrm>
            <a:off x="685800" y="838200"/>
            <a:ext cx="7772400" cy="5257800"/>
          </a:xfrm>
        </p:spPr>
        <p:txBody>
          <a:bodyPr/>
          <a:lstStyle/>
          <a:p>
            <a:r>
              <a:rPr lang="en-US" sz="2800"/>
              <a:t>Dog for dog replacement every time a dog is killed.</a:t>
            </a:r>
          </a:p>
          <a:p>
            <a:r>
              <a:rPr lang="en-US" sz="2800"/>
              <a:t>Bangalore, an expanding city: dogs moving in from the outskirts in search of easy access to food</a:t>
            </a:r>
          </a:p>
          <a:p>
            <a:r>
              <a:rPr lang="en-US" sz="2800"/>
              <a:t>Example: Kiran Koshy,34, an employee of Lintas says, “I know the dogs on my street were taken away twice to be killed. Today, I see 15 dogs more”.</a:t>
            </a:r>
          </a:p>
          <a:p>
            <a:r>
              <a:rPr lang="en-US" sz="2400"/>
              <a:t>The pattern was the same in Delhi, Mumbai, Chennai, Kolkatta, Jaipur, Vishakapatnam, Goa, Secunderabad, Hyderabad, Pune, Mysore, Mangalore, Hubli, etc, etc.</a:t>
            </a:r>
          </a:p>
          <a:p>
            <a:r>
              <a:rPr lang="en-US" sz="2400"/>
              <a:t>The pattern has been the same in China: the closest to India by way of population and area.</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2290"/>
                                        </p:tgtEl>
                                        <p:attrNameLst>
                                          <p:attrName>style.visibility</p:attrName>
                                        </p:attrNameLst>
                                      </p:cBhvr>
                                      <p:to>
                                        <p:strVal val="visible"/>
                                      </p:to>
                                    </p:set>
                                    <p:animEffect transition="in" filter="fade">
                                      <p:cBhvr>
                                        <p:cTn id="7" dur="2000"/>
                                        <p:tgtEl>
                                          <p:spTgt spid="1229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2291">
                                            <p:txEl>
                                              <p:pRg st="0" end="0"/>
                                            </p:txEl>
                                          </p:spTgt>
                                        </p:tgtEl>
                                        <p:attrNameLst>
                                          <p:attrName>style.visibility</p:attrName>
                                        </p:attrNameLst>
                                      </p:cBhvr>
                                      <p:to>
                                        <p:strVal val="visible"/>
                                      </p:to>
                                    </p:set>
                                    <p:animEffect transition="in" filter="fade">
                                      <p:cBhvr>
                                        <p:cTn id="12" dur="2000"/>
                                        <p:tgtEl>
                                          <p:spTgt spid="12291">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2291">
                                            <p:txEl>
                                              <p:pRg st="1" end="1"/>
                                            </p:txEl>
                                          </p:spTgt>
                                        </p:tgtEl>
                                        <p:attrNameLst>
                                          <p:attrName>style.visibility</p:attrName>
                                        </p:attrNameLst>
                                      </p:cBhvr>
                                      <p:to>
                                        <p:strVal val="visible"/>
                                      </p:to>
                                    </p:set>
                                    <p:animEffect transition="in" filter="fade">
                                      <p:cBhvr>
                                        <p:cTn id="17" dur="2000"/>
                                        <p:tgtEl>
                                          <p:spTgt spid="12291">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2291">
                                            <p:txEl>
                                              <p:pRg st="2" end="2"/>
                                            </p:txEl>
                                          </p:spTgt>
                                        </p:tgtEl>
                                        <p:attrNameLst>
                                          <p:attrName>style.visibility</p:attrName>
                                        </p:attrNameLst>
                                      </p:cBhvr>
                                      <p:to>
                                        <p:strVal val="visible"/>
                                      </p:to>
                                    </p:set>
                                    <p:animEffect transition="in" filter="fade">
                                      <p:cBhvr>
                                        <p:cTn id="22" dur="2000"/>
                                        <p:tgtEl>
                                          <p:spTgt spid="12291">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2291">
                                            <p:txEl>
                                              <p:pRg st="3" end="3"/>
                                            </p:txEl>
                                          </p:spTgt>
                                        </p:tgtEl>
                                        <p:attrNameLst>
                                          <p:attrName>style.visibility</p:attrName>
                                        </p:attrNameLst>
                                      </p:cBhvr>
                                      <p:to>
                                        <p:strVal val="visible"/>
                                      </p:to>
                                    </p:set>
                                    <p:animEffect transition="in" filter="fade">
                                      <p:cBhvr>
                                        <p:cTn id="27" dur="2000"/>
                                        <p:tgtEl>
                                          <p:spTgt spid="12291">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2291">
                                            <p:txEl>
                                              <p:pRg st="4" end="4"/>
                                            </p:txEl>
                                          </p:spTgt>
                                        </p:tgtEl>
                                        <p:attrNameLst>
                                          <p:attrName>style.visibility</p:attrName>
                                        </p:attrNameLst>
                                      </p:cBhvr>
                                      <p:to>
                                        <p:strVal val="visible"/>
                                      </p:to>
                                    </p:set>
                                    <p:animEffect transition="in" filter="fade">
                                      <p:cBhvr>
                                        <p:cTn id="32" dur="2000"/>
                                        <p:tgtEl>
                                          <p:spTgt spid="12291">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90" grpId="0"/>
      <p:bldP spid="12291" grpId="0" build="p"/>
    </p:bldLst>
  </p:timing>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p:txBody>
          <a:bodyPr/>
          <a:lstStyle/>
          <a:p>
            <a:r>
              <a:rPr lang="en-US" sz="3600"/>
              <a:t>Why do dogs bite?</a:t>
            </a:r>
            <a:endParaRPr lang="en-US"/>
          </a:p>
        </p:txBody>
      </p:sp>
      <p:sp>
        <p:nvSpPr>
          <p:cNvPr id="29699" name="Rectangle 3"/>
          <p:cNvSpPr>
            <a:spLocks noGrp="1" noChangeArrowheads="1"/>
          </p:cNvSpPr>
          <p:nvPr>
            <p:ph type="body" idx="1"/>
          </p:nvPr>
        </p:nvSpPr>
        <p:spPr/>
        <p:txBody>
          <a:bodyPr/>
          <a:lstStyle/>
          <a:p>
            <a:r>
              <a:rPr lang="en-US" sz="2800"/>
              <a:t>During the mating season, rivalry among male dogs for the female is high</a:t>
            </a:r>
          </a:p>
          <a:p>
            <a:r>
              <a:rPr lang="en-US" sz="2800"/>
              <a:t>The female dog is aggressive, being hounded by packs of males</a:t>
            </a:r>
          </a:p>
          <a:p>
            <a:r>
              <a:rPr lang="en-US" sz="2800"/>
              <a:t>The female while protecting her litter of puppies</a:t>
            </a:r>
          </a:p>
          <a:p>
            <a:r>
              <a:rPr lang="en-US" sz="2800"/>
              <a:t>Provocation from humans: chased, pelted with stones, teased</a:t>
            </a: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5" presetClass="entr" presetSubtype="0" fill="hold" grpId="0" nodeType="withEffect">
                                  <p:stCondLst>
                                    <p:cond delay="0"/>
                                  </p:stCondLst>
                                  <p:iterate type="lt">
                                    <p:tmPct val="10000"/>
                                  </p:iterate>
                                  <p:childTnLst>
                                    <p:set>
                                      <p:cBhvr>
                                        <p:cTn id="6" dur="1" fill="hold">
                                          <p:stCondLst>
                                            <p:cond delay="0"/>
                                          </p:stCondLst>
                                        </p:cTn>
                                        <p:tgtEl>
                                          <p:spTgt spid="29698"/>
                                        </p:tgtEl>
                                        <p:attrNameLst>
                                          <p:attrName>style.visibility</p:attrName>
                                        </p:attrNameLst>
                                      </p:cBhvr>
                                      <p:to>
                                        <p:strVal val="visible"/>
                                      </p:to>
                                    </p:set>
                                    <p:animEffect transition="in" filter="fade">
                                      <p:cBhvr>
                                        <p:cTn id="7" dur="600">
                                          <p:stCondLst>
                                            <p:cond delay="0"/>
                                          </p:stCondLst>
                                        </p:cTn>
                                        <p:tgtEl>
                                          <p:spTgt spid="29698"/>
                                        </p:tgtEl>
                                      </p:cBhvr>
                                    </p:animEffect>
                                    <p:anim calcmode="lin" valueType="num">
                                      <p:cBhvr>
                                        <p:cTn id="8" dur="600" fill="hold">
                                          <p:stCondLst>
                                            <p:cond delay="0"/>
                                          </p:stCondLst>
                                        </p:cTn>
                                        <p:tgtEl>
                                          <p:spTgt spid="29698"/>
                                        </p:tgtEl>
                                        <p:attrNameLst>
                                          <p:attrName>style.rotation</p:attrName>
                                        </p:attrNameLst>
                                      </p:cBhvr>
                                      <p:tavLst>
                                        <p:tav tm="0">
                                          <p:val>
                                            <p:fltVal val="720"/>
                                          </p:val>
                                        </p:tav>
                                        <p:tav tm="100000">
                                          <p:val>
                                            <p:fltVal val="0"/>
                                          </p:val>
                                        </p:tav>
                                      </p:tavLst>
                                    </p:anim>
                                    <p:anim calcmode="lin" valueType="num">
                                      <p:cBhvr>
                                        <p:cTn id="9" dur="600" fill="hold">
                                          <p:stCondLst>
                                            <p:cond delay="0"/>
                                          </p:stCondLst>
                                        </p:cTn>
                                        <p:tgtEl>
                                          <p:spTgt spid="29698"/>
                                        </p:tgtEl>
                                        <p:attrNameLst>
                                          <p:attrName>ppt_h</p:attrName>
                                        </p:attrNameLst>
                                      </p:cBhvr>
                                      <p:tavLst>
                                        <p:tav tm="0">
                                          <p:val>
                                            <p:fltVal val="0"/>
                                          </p:val>
                                        </p:tav>
                                        <p:tav tm="100000">
                                          <p:val>
                                            <p:strVal val="#ppt_h"/>
                                          </p:val>
                                        </p:tav>
                                      </p:tavLst>
                                    </p:anim>
                                    <p:anim calcmode="lin" valueType="num">
                                      <p:cBhvr>
                                        <p:cTn id="10" dur="600" fill="hold">
                                          <p:stCondLst>
                                            <p:cond delay="0"/>
                                          </p:stCondLst>
                                        </p:cTn>
                                        <p:tgtEl>
                                          <p:spTgt spid="29698"/>
                                        </p:tgtEl>
                                        <p:attrNameLst>
                                          <p:attrName>ppt_w</p:attrName>
                                        </p:attrNameLst>
                                      </p:cBhvr>
                                      <p:tavLst>
                                        <p:tav tm="0">
                                          <p:val>
                                            <p:fltVal val="0"/>
                                          </p:val>
                                        </p:tav>
                                        <p:tav tm="100000">
                                          <p:val>
                                            <p:strVal val="#ppt_w"/>
                                          </p:val>
                                        </p:tav>
                                      </p:tavLst>
                                    </p:anim>
                                  </p:childTnLst>
                                </p:cTn>
                              </p:par>
                            </p:childTnLst>
                          </p:cTn>
                        </p:par>
                      </p:childTnLst>
                    </p:cTn>
                  </p:par>
                  <p:par>
                    <p:cTn id="11" fill="hold">
                      <p:stCondLst>
                        <p:cond delay="indefinite"/>
                      </p:stCondLst>
                      <p:childTnLst>
                        <p:par>
                          <p:cTn id="12" fill="hold">
                            <p:stCondLst>
                              <p:cond delay="0"/>
                            </p:stCondLst>
                            <p:childTnLst>
                              <p:par>
                                <p:cTn id="13" presetID="12" presetClass="entr" presetSubtype="4" fill="hold" grpId="0" nodeType="clickEffect">
                                  <p:stCondLst>
                                    <p:cond delay="0"/>
                                  </p:stCondLst>
                                  <p:childTnLst>
                                    <p:set>
                                      <p:cBhvr>
                                        <p:cTn id="14" dur="1" fill="hold">
                                          <p:stCondLst>
                                            <p:cond delay="0"/>
                                          </p:stCondLst>
                                        </p:cTn>
                                        <p:tgtEl>
                                          <p:spTgt spid="29699">
                                            <p:txEl>
                                              <p:pRg st="0" end="0"/>
                                            </p:txEl>
                                          </p:spTgt>
                                        </p:tgtEl>
                                        <p:attrNameLst>
                                          <p:attrName>style.visibility</p:attrName>
                                        </p:attrNameLst>
                                      </p:cBhvr>
                                      <p:to>
                                        <p:strVal val="visible"/>
                                      </p:to>
                                    </p:set>
                                    <p:animEffect transition="in" filter="slide(fromBottom)">
                                      <p:cBhvr>
                                        <p:cTn id="15" dur="500">
                                          <p:stCondLst>
                                            <p:cond delay="0"/>
                                          </p:stCondLst>
                                        </p:cTn>
                                        <p:tgtEl>
                                          <p:spTgt spid="29699">
                                            <p:txEl>
                                              <p:pRg st="0" end="0"/>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2" presetClass="entr" presetSubtype="4" fill="hold" grpId="0" nodeType="clickEffect">
                                  <p:stCondLst>
                                    <p:cond delay="0"/>
                                  </p:stCondLst>
                                  <p:childTnLst>
                                    <p:set>
                                      <p:cBhvr>
                                        <p:cTn id="19" dur="1" fill="hold">
                                          <p:stCondLst>
                                            <p:cond delay="0"/>
                                          </p:stCondLst>
                                        </p:cTn>
                                        <p:tgtEl>
                                          <p:spTgt spid="29699">
                                            <p:txEl>
                                              <p:pRg st="1" end="1"/>
                                            </p:txEl>
                                          </p:spTgt>
                                        </p:tgtEl>
                                        <p:attrNameLst>
                                          <p:attrName>style.visibility</p:attrName>
                                        </p:attrNameLst>
                                      </p:cBhvr>
                                      <p:to>
                                        <p:strVal val="visible"/>
                                      </p:to>
                                    </p:set>
                                    <p:animEffect transition="in" filter="slide(fromBottom)">
                                      <p:cBhvr>
                                        <p:cTn id="20" dur="500">
                                          <p:stCondLst>
                                            <p:cond delay="0"/>
                                          </p:stCondLst>
                                        </p:cTn>
                                        <p:tgtEl>
                                          <p:spTgt spid="29699">
                                            <p:txEl>
                                              <p:pRg st="1" end="1"/>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2" presetClass="entr" presetSubtype="4" fill="hold" grpId="0" nodeType="clickEffect">
                                  <p:stCondLst>
                                    <p:cond delay="0"/>
                                  </p:stCondLst>
                                  <p:childTnLst>
                                    <p:set>
                                      <p:cBhvr>
                                        <p:cTn id="24" dur="1" fill="hold">
                                          <p:stCondLst>
                                            <p:cond delay="0"/>
                                          </p:stCondLst>
                                        </p:cTn>
                                        <p:tgtEl>
                                          <p:spTgt spid="29699">
                                            <p:txEl>
                                              <p:pRg st="2" end="2"/>
                                            </p:txEl>
                                          </p:spTgt>
                                        </p:tgtEl>
                                        <p:attrNameLst>
                                          <p:attrName>style.visibility</p:attrName>
                                        </p:attrNameLst>
                                      </p:cBhvr>
                                      <p:to>
                                        <p:strVal val="visible"/>
                                      </p:to>
                                    </p:set>
                                    <p:animEffect transition="in" filter="slide(fromBottom)">
                                      <p:cBhvr>
                                        <p:cTn id="25" dur="500">
                                          <p:stCondLst>
                                            <p:cond delay="0"/>
                                          </p:stCondLst>
                                        </p:cTn>
                                        <p:tgtEl>
                                          <p:spTgt spid="29699">
                                            <p:txEl>
                                              <p:pRg st="2" end="2"/>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2" presetClass="entr" presetSubtype="4" fill="hold" grpId="0" nodeType="clickEffect">
                                  <p:stCondLst>
                                    <p:cond delay="0"/>
                                  </p:stCondLst>
                                  <p:childTnLst>
                                    <p:set>
                                      <p:cBhvr>
                                        <p:cTn id="29" dur="1" fill="hold">
                                          <p:stCondLst>
                                            <p:cond delay="0"/>
                                          </p:stCondLst>
                                        </p:cTn>
                                        <p:tgtEl>
                                          <p:spTgt spid="29699">
                                            <p:txEl>
                                              <p:pRg st="3" end="3"/>
                                            </p:txEl>
                                          </p:spTgt>
                                        </p:tgtEl>
                                        <p:attrNameLst>
                                          <p:attrName>style.visibility</p:attrName>
                                        </p:attrNameLst>
                                      </p:cBhvr>
                                      <p:to>
                                        <p:strVal val="visible"/>
                                      </p:to>
                                    </p:set>
                                    <p:animEffect transition="in" filter="slide(fromBottom)">
                                      <p:cBhvr>
                                        <p:cTn id="30" dur="500">
                                          <p:stCondLst>
                                            <p:cond delay="0"/>
                                          </p:stCondLst>
                                        </p:cTn>
                                        <p:tgtEl>
                                          <p:spTgt spid="29699">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698" grpId="0"/>
      <p:bldP spid="29699" grpId="0" build="p"/>
    </p:bldLst>
  </p:timing>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lstStyle/>
          <a:p>
            <a:r>
              <a:rPr lang="en-US" sz="3600"/>
              <a:t>ABC: The Credentials Test</a:t>
            </a:r>
            <a:endParaRPr lang="en-US"/>
          </a:p>
        </p:txBody>
      </p:sp>
      <p:sp>
        <p:nvSpPr>
          <p:cNvPr id="14339" name="Rectangle 3"/>
          <p:cNvSpPr>
            <a:spLocks noGrp="1" noChangeArrowheads="1"/>
          </p:cNvSpPr>
          <p:nvPr>
            <p:ph type="body" idx="1"/>
          </p:nvPr>
        </p:nvSpPr>
        <p:spPr/>
        <p:txBody>
          <a:bodyPr/>
          <a:lstStyle/>
          <a:p>
            <a:pPr>
              <a:lnSpc>
                <a:spcPct val="80000"/>
              </a:lnSpc>
            </a:pPr>
            <a:r>
              <a:rPr lang="en-US" sz="2500"/>
              <a:t>On sterilising 70% of the street dog population, it gets stabilised</a:t>
            </a:r>
          </a:p>
          <a:p>
            <a:pPr>
              <a:lnSpc>
                <a:spcPct val="80000"/>
              </a:lnSpc>
            </a:pPr>
            <a:r>
              <a:rPr lang="en-US" sz="2500"/>
              <a:t>Actively recommended by the WHO, specially for Asian countries</a:t>
            </a:r>
          </a:p>
          <a:p>
            <a:pPr>
              <a:lnSpc>
                <a:spcPct val="80000"/>
              </a:lnSpc>
            </a:pPr>
            <a:r>
              <a:rPr lang="en-US" sz="2500"/>
              <a:t>Tried and tested in Jaipur, Mumbai, Delhi, Chennai,Kolkatta, Vishakapatnam, Goa, Secunderabad, Hyderabad.</a:t>
            </a:r>
          </a:p>
          <a:p>
            <a:pPr>
              <a:lnSpc>
                <a:spcPct val="80000"/>
              </a:lnSpc>
            </a:pPr>
            <a:r>
              <a:rPr lang="en-US" sz="2500">
                <a:solidFill>
                  <a:schemeClr val="accent2"/>
                </a:solidFill>
              </a:rPr>
              <a:t>Adopted and followed on a war footing in Pune, Mysore, Mangalore, Hubli, Darjeeling,  Kota, Ajmer, Jamshedpur, Vishakapatnam, Jodhpur, Baroda, Ahmedabad, Chandigarh, Jamshedpur, Nagapattinam, Salem, Kanchipuram,  (TN), Nellore, Tirupati, Anantpur district (AP), Pondicherry, Jallandhar, to name a few</a:t>
            </a:r>
          </a:p>
          <a:p>
            <a:pPr>
              <a:lnSpc>
                <a:spcPct val="80000"/>
              </a:lnSpc>
            </a:pPr>
            <a:endParaRPr lang="en-US" sz="2800"/>
          </a:p>
        </p:txBody>
      </p:sp>
    </p:spTree>
  </p:cSld>
  <p:clrMapOvr>
    <a:masterClrMapping/>
  </p:clrMapOvr>
  <p:transition>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withEffect">
                                  <p:stCondLst>
                                    <p:cond delay="0"/>
                                  </p:stCondLst>
                                  <p:childTnLst>
                                    <p:set>
                                      <p:cBhvr>
                                        <p:cTn id="6" dur="1" fill="hold">
                                          <p:stCondLst>
                                            <p:cond delay="0"/>
                                          </p:stCondLst>
                                        </p:cTn>
                                        <p:tgtEl>
                                          <p:spTgt spid="14338"/>
                                        </p:tgtEl>
                                        <p:attrNameLst>
                                          <p:attrName>style.visibility</p:attrName>
                                        </p:attrNameLst>
                                      </p:cBhvr>
                                      <p:to>
                                        <p:strVal val="visible"/>
                                      </p:to>
                                    </p:set>
                                    <p:animEffect transition="in" filter="fade">
                                      <p:cBhvr>
                                        <p:cTn id="7" dur="800" decel="100000"/>
                                        <p:tgtEl>
                                          <p:spTgt spid="14338"/>
                                        </p:tgtEl>
                                      </p:cBhvr>
                                    </p:animEffect>
                                    <p:anim calcmode="lin" valueType="num">
                                      <p:cBhvr>
                                        <p:cTn id="8" dur="800" decel="100000" fill="hold"/>
                                        <p:tgtEl>
                                          <p:spTgt spid="14338"/>
                                        </p:tgtEl>
                                        <p:attrNameLst>
                                          <p:attrName>style.rotation</p:attrName>
                                        </p:attrNameLst>
                                      </p:cBhvr>
                                      <p:tavLst>
                                        <p:tav tm="0">
                                          <p:val>
                                            <p:fltVal val="-90"/>
                                          </p:val>
                                        </p:tav>
                                        <p:tav tm="100000">
                                          <p:val>
                                            <p:fltVal val="0"/>
                                          </p:val>
                                        </p:tav>
                                      </p:tavLst>
                                    </p:anim>
                                    <p:anim calcmode="lin" valueType="num">
                                      <p:cBhvr>
                                        <p:cTn id="9" dur="800" decel="100000" fill="hold"/>
                                        <p:tgtEl>
                                          <p:spTgt spid="14338"/>
                                        </p:tgtEl>
                                        <p:attrNameLst>
                                          <p:attrName>ppt_x</p:attrName>
                                        </p:attrNameLst>
                                      </p:cBhvr>
                                      <p:tavLst>
                                        <p:tav tm="0">
                                          <p:val>
                                            <p:strVal val="#ppt_x+0.4"/>
                                          </p:val>
                                        </p:tav>
                                        <p:tav tm="100000">
                                          <p:val>
                                            <p:strVal val="#ppt_x-0.05"/>
                                          </p:val>
                                        </p:tav>
                                      </p:tavLst>
                                    </p:anim>
                                    <p:anim calcmode="lin" valueType="num">
                                      <p:cBhvr>
                                        <p:cTn id="10" dur="800" decel="100000" fill="hold"/>
                                        <p:tgtEl>
                                          <p:spTgt spid="14338"/>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14338"/>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14338"/>
                                        </p:tgtEl>
                                        <p:attrNameLst>
                                          <p:attrName>ppt_y</p:attrName>
                                        </p:attrNameLst>
                                      </p:cBhvr>
                                      <p:tavLst>
                                        <p:tav tm="0">
                                          <p:val>
                                            <p:strVal val="#ppt_y+0.1"/>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47" presetClass="entr" presetSubtype="0" fill="hold" grpId="0" nodeType="clickEffect">
                                  <p:stCondLst>
                                    <p:cond delay="0"/>
                                  </p:stCondLst>
                                  <p:childTnLst>
                                    <p:set>
                                      <p:cBhvr>
                                        <p:cTn id="16" dur="1" fill="hold">
                                          <p:stCondLst>
                                            <p:cond delay="0"/>
                                          </p:stCondLst>
                                        </p:cTn>
                                        <p:tgtEl>
                                          <p:spTgt spid="14339">
                                            <p:txEl>
                                              <p:pRg st="0" end="0"/>
                                            </p:txEl>
                                          </p:spTgt>
                                        </p:tgtEl>
                                        <p:attrNameLst>
                                          <p:attrName>style.visibility</p:attrName>
                                        </p:attrNameLst>
                                      </p:cBhvr>
                                      <p:to>
                                        <p:strVal val="visible"/>
                                      </p:to>
                                    </p:set>
                                    <p:animEffect transition="in" filter="fade">
                                      <p:cBhvr>
                                        <p:cTn id="17" dur="1000"/>
                                        <p:tgtEl>
                                          <p:spTgt spid="14339">
                                            <p:txEl>
                                              <p:pRg st="0" end="0"/>
                                            </p:txEl>
                                          </p:spTgt>
                                        </p:tgtEl>
                                      </p:cBhvr>
                                    </p:animEffect>
                                    <p:anim calcmode="lin" valueType="num">
                                      <p:cBhvr>
                                        <p:cTn id="18" dur="1000" fill="hold"/>
                                        <p:tgtEl>
                                          <p:spTgt spid="14339">
                                            <p:txEl>
                                              <p:pRg st="0" end="0"/>
                                            </p:txEl>
                                          </p:spTgt>
                                        </p:tgtEl>
                                        <p:attrNameLst>
                                          <p:attrName>ppt_x</p:attrName>
                                        </p:attrNameLst>
                                      </p:cBhvr>
                                      <p:tavLst>
                                        <p:tav tm="0">
                                          <p:val>
                                            <p:strVal val="#ppt_x"/>
                                          </p:val>
                                        </p:tav>
                                        <p:tav tm="100000">
                                          <p:val>
                                            <p:strVal val="#ppt_x"/>
                                          </p:val>
                                        </p:tav>
                                      </p:tavLst>
                                    </p:anim>
                                    <p:anim calcmode="lin" valueType="num">
                                      <p:cBhvr>
                                        <p:cTn id="19" dur="1000" fill="hold"/>
                                        <p:tgtEl>
                                          <p:spTgt spid="14339">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47" presetClass="entr" presetSubtype="0" fill="hold" grpId="0" nodeType="clickEffect">
                                  <p:stCondLst>
                                    <p:cond delay="0"/>
                                  </p:stCondLst>
                                  <p:childTnLst>
                                    <p:set>
                                      <p:cBhvr>
                                        <p:cTn id="23" dur="1" fill="hold">
                                          <p:stCondLst>
                                            <p:cond delay="0"/>
                                          </p:stCondLst>
                                        </p:cTn>
                                        <p:tgtEl>
                                          <p:spTgt spid="14339">
                                            <p:txEl>
                                              <p:pRg st="1" end="1"/>
                                            </p:txEl>
                                          </p:spTgt>
                                        </p:tgtEl>
                                        <p:attrNameLst>
                                          <p:attrName>style.visibility</p:attrName>
                                        </p:attrNameLst>
                                      </p:cBhvr>
                                      <p:to>
                                        <p:strVal val="visible"/>
                                      </p:to>
                                    </p:set>
                                    <p:animEffect transition="in" filter="fade">
                                      <p:cBhvr>
                                        <p:cTn id="24" dur="1000"/>
                                        <p:tgtEl>
                                          <p:spTgt spid="14339">
                                            <p:txEl>
                                              <p:pRg st="1" end="1"/>
                                            </p:txEl>
                                          </p:spTgt>
                                        </p:tgtEl>
                                      </p:cBhvr>
                                    </p:animEffect>
                                    <p:anim calcmode="lin" valueType="num">
                                      <p:cBhvr>
                                        <p:cTn id="25" dur="1000" fill="hold"/>
                                        <p:tgtEl>
                                          <p:spTgt spid="14339">
                                            <p:txEl>
                                              <p:pRg st="1" end="1"/>
                                            </p:txEl>
                                          </p:spTgt>
                                        </p:tgtEl>
                                        <p:attrNameLst>
                                          <p:attrName>ppt_x</p:attrName>
                                        </p:attrNameLst>
                                      </p:cBhvr>
                                      <p:tavLst>
                                        <p:tav tm="0">
                                          <p:val>
                                            <p:strVal val="#ppt_x"/>
                                          </p:val>
                                        </p:tav>
                                        <p:tav tm="100000">
                                          <p:val>
                                            <p:strVal val="#ppt_x"/>
                                          </p:val>
                                        </p:tav>
                                      </p:tavLst>
                                    </p:anim>
                                    <p:anim calcmode="lin" valueType="num">
                                      <p:cBhvr>
                                        <p:cTn id="26" dur="1000" fill="hold"/>
                                        <p:tgtEl>
                                          <p:spTgt spid="14339">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47" presetClass="entr" presetSubtype="0" fill="hold" grpId="0" nodeType="clickEffect">
                                  <p:stCondLst>
                                    <p:cond delay="0"/>
                                  </p:stCondLst>
                                  <p:childTnLst>
                                    <p:set>
                                      <p:cBhvr>
                                        <p:cTn id="30" dur="1" fill="hold">
                                          <p:stCondLst>
                                            <p:cond delay="0"/>
                                          </p:stCondLst>
                                        </p:cTn>
                                        <p:tgtEl>
                                          <p:spTgt spid="14339">
                                            <p:txEl>
                                              <p:pRg st="2" end="2"/>
                                            </p:txEl>
                                          </p:spTgt>
                                        </p:tgtEl>
                                        <p:attrNameLst>
                                          <p:attrName>style.visibility</p:attrName>
                                        </p:attrNameLst>
                                      </p:cBhvr>
                                      <p:to>
                                        <p:strVal val="visible"/>
                                      </p:to>
                                    </p:set>
                                    <p:animEffect transition="in" filter="fade">
                                      <p:cBhvr>
                                        <p:cTn id="31" dur="1000"/>
                                        <p:tgtEl>
                                          <p:spTgt spid="14339">
                                            <p:txEl>
                                              <p:pRg st="2" end="2"/>
                                            </p:txEl>
                                          </p:spTgt>
                                        </p:tgtEl>
                                      </p:cBhvr>
                                    </p:animEffect>
                                    <p:anim calcmode="lin" valueType="num">
                                      <p:cBhvr>
                                        <p:cTn id="32" dur="1000" fill="hold"/>
                                        <p:tgtEl>
                                          <p:spTgt spid="14339">
                                            <p:txEl>
                                              <p:pRg st="2" end="2"/>
                                            </p:txEl>
                                          </p:spTgt>
                                        </p:tgtEl>
                                        <p:attrNameLst>
                                          <p:attrName>ppt_x</p:attrName>
                                        </p:attrNameLst>
                                      </p:cBhvr>
                                      <p:tavLst>
                                        <p:tav tm="0">
                                          <p:val>
                                            <p:strVal val="#ppt_x"/>
                                          </p:val>
                                        </p:tav>
                                        <p:tav tm="100000">
                                          <p:val>
                                            <p:strVal val="#ppt_x"/>
                                          </p:val>
                                        </p:tav>
                                      </p:tavLst>
                                    </p:anim>
                                    <p:anim calcmode="lin" valueType="num">
                                      <p:cBhvr>
                                        <p:cTn id="33" dur="1000" fill="hold"/>
                                        <p:tgtEl>
                                          <p:spTgt spid="14339">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47" presetClass="entr" presetSubtype="0" fill="hold" grpId="0" nodeType="clickEffect">
                                  <p:stCondLst>
                                    <p:cond delay="0"/>
                                  </p:stCondLst>
                                  <p:childTnLst>
                                    <p:set>
                                      <p:cBhvr>
                                        <p:cTn id="37" dur="1" fill="hold">
                                          <p:stCondLst>
                                            <p:cond delay="0"/>
                                          </p:stCondLst>
                                        </p:cTn>
                                        <p:tgtEl>
                                          <p:spTgt spid="14339">
                                            <p:txEl>
                                              <p:pRg st="3" end="3"/>
                                            </p:txEl>
                                          </p:spTgt>
                                        </p:tgtEl>
                                        <p:attrNameLst>
                                          <p:attrName>style.visibility</p:attrName>
                                        </p:attrNameLst>
                                      </p:cBhvr>
                                      <p:to>
                                        <p:strVal val="visible"/>
                                      </p:to>
                                    </p:set>
                                    <p:animEffect transition="in" filter="fade">
                                      <p:cBhvr>
                                        <p:cTn id="38" dur="1000"/>
                                        <p:tgtEl>
                                          <p:spTgt spid="14339">
                                            <p:txEl>
                                              <p:pRg st="3" end="3"/>
                                            </p:txEl>
                                          </p:spTgt>
                                        </p:tgtEl>
                                      </p:cBhvr>
                                    </p:animEffect>
                                    <p:anim calcmode="lin" valueType="num">
                                      <p:cBhvr>
                                        <p:cTn id="39" dur="1000" fill="hold"/>
                                        <p:tgtEl>
                                          <p:spTgt spid="14339">
                                            <p:txEl>
                                              <p:pRg st="3" end="3"/>
                                            </p:txEl>
                                          </p:spTgt>
                                        </p:tgtEl>
                                        <p:attrNameLst>
                                          <p:attrName>ppt_x</p:attrName>
                                        </p:attrNameLst>
                                      </p:cBhvr>
                                      <p:tavLst>
                                        <p:tav tm="0">
                                          <p:val>
                                            <p:strVal val="#ppt_x"/>
                                          </p:val>
                                        </p:tav>
                                        <p:tav tm="100000">
                                          <p:val>
                                            <p:strVal val="#ppt_x"/>
                                          </p:val>
                                        </p:tav>
                                      </p:tavLst>
                                    </p:anim>
                                    <p:anim calcmode="lin" valueType="num">
                                      <p:cBhvr>
                                        <p:cTn id="40" dur="1000" fill="hold"/>
                                        <p:tgtEl>
                                          <p:spTgt spid="14339">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38" grpId="0"/>
      <p:bldP spid="14339" grpId="0" build="p"/>
    </p:bldLst>
  </p:timing>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9394" name="Rectangle 2"/>
          <p:cNvSpPr>
            <a:spLocks noGrp="1" noChangeArrowheads="1"/>
          </p:cNvSpPr>
          <p:nvPr>
            <p:ph type="title"/>
          </p:nvPr>
        </p:nvSpPr>
        <p:spPr/>
        <p:txBody>
          <a:bodyPr/>
          <a:lstStyle/>
          <a:p>
            <a:r>
              <a:rPr lang="en-US"/>
              <a:t>ARV: Credentials Test</a:t>
            </a:r>
            <a:endParaRPr lang="en-GB"/>
          </a:p>
        </p:txBody>
      </p:sp>
      <p:sp>
        <p:nvSpPr>
          <p:cNvPr id="59395" name="Rectangle 3"/>
          <p:cNvSpPr>
            <a:spLocks noGrp="1" noChangeArrowheads="1"/>
          </p:cNvSpPr>
          <p:nvPr>
            <p:ph type="body" idx="1"/>
          </p:nvPr>
        </p:nvSpPr>
        <p:spPr/>
        <p:txBody>
          <a:bodyPr/>
          <a:lstStyle/>
          <a:p>
            <a:r>
              <a:rPr lang="en-US" sz="2800"/>
              <a:t>As per WHO once 70% of Dog Population has been vaccinated death due to Rabies stops.</a:t>
            </a:r>
          </a:p>
          <a:p>
            <a:r>
              <a:rPr lang="en-US" sz="2800"/>
              <a:t>Further it has also been pointed out by </a:t>
            </a:r>
            <a:r>
              <a:rPr lang="en-US" sz="2800" b="1"/>
              <a:t>Dr F.-X. Meslin </a:t>
            </a:r>
            <a:r>
              <a:rPr lang="en-US" sz="2800"/>
              <a:t>of the Dept of Communicable Diseases Surveillance of </a:t>
            </a:r>
            <a:r>
              <a:rPr lang="en-US" sz="2800" b="1"/>
              <a:t>WHO, </a:t>
            </a:r>
          </a:p>
          <a:p>
            <a:r>
              <a:rPr lang="en-US" sz="2800" b="1"/>
              <a:t>"Rabies elimination by vaccination of the dog population is the most cost-beneficial strategy". (</a:t>
            </a:r>
            <a:r>
              <a:rPr lang="en-US" sz="2800"/>
              <a:t>Source : APCRI Journal, Vol, I, Issue 2, 2000)</a:t>
            </a:r>
            <a:endParaRPr lang="en-GB" sz="2800"/>
          </a:p>
        </p:txBody>
      </p:sp>
    </p:spTree>
  </p:cSld>
  <p:clrMapOvr>
    <a:masterClrMapping/>
  </p:clrMapOvr>
  <p:transition>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withEffect">
                                  <p:stCondLst>
                                    <p:cond delay="0"/>
                                  </p:stCondLst>
                                  <p:childTnLst>
                                    <p:set>
                                      <p:cBhvr>
                                        <p:cTn id="6" dur="1" fill="hold">
                                          <p:stCondLst>
                                            <p:cond delay="0"/>
                                          </p:stCondLst>
                                        </p:cTn>
                                        <p:tgtEl>
                                          <p:spTgt spid="59394"/>
                                        </p:tgtEl>
                                        <p:attrNameLst>
                                          <p:attrName>style.visibility</p:attrName>
                                        </p:attrNameLst>
                                      </p:cBhvr>
                                      <p:to>
                                        <p:strVal val="visible"/>
                                      </p:to>
                                    </p:set>
                                    <p:animEffect transition="in" filter="fade">
                                      <p:cBhvr>
                                        <p:cTn id="7" dur="800" decel="100000"/>
                                        <p:tgtEl>
                                          <p:spTgt spid="59394"/>
                                        </p:tgtEl>
                                      </p:cBhvr>
                                    </p:animEffect>
                                    <p:anim calcmode="lin" valueType="num">
                                      <p:cBhvr>
                                        <p:cTn id="8" dur="800" decel="100000" fill="hold"/>
                                        <p:tgtEl>
                                          <p:spTgt spid="59394"/>
                                        </p:tgtEl>
                                        <p:attrNameLst>
                                          <p:attrName>style.rotation</p:attrName>
                                        </p:attrNameLst>
                                      </p:cBhvr>
                                      <p:tavLst>
                                        <p:tav tm="0">
                                          <p:val>
                                            <p:fltVal val="-90"/>
                                          </p:val>
                                        </p:tav>
                                        <p:tav tm="100000">
                                          <p:val>
                                            <p:fltVal val="0"/>
                                          </p:val>
                                        </p:tav>
                                      </p:tavLst>
                                    </p:anim>
                                    <p:anim calcmode="lin" valueType="num">
                                      <p:cBhvr>
                                        <p:cTn id="9" dur="800" decel="100000" fill="hold"/>
                                        <p:tgtEl>
                                          <p:spTgt spid="59394"/>
                                        </p:tgtEl>
                                        <p:attrNameLst>
                                          <p:attrName>ppt_x</p:attrName>
                                        </p:attrNameLst>
                                      </p:cBhvr>
                                      <p:tavLst>
                                        <p:tav tm="0">
                                          <p:val>
                                            <p:strVal val="#ppt_x+0.4"/>
                                          </p:val>
                                        </p:tav>
                                        <p:tav tm="100000">
                                          <p:val>
                                            <p:strVal val="#ppt_x-0.05"/>
                                          </p:val>
                                        </p:tav>
                                      </p:tavLst>
                                    </p:anim>
                                    <p:anim calcmode="lin" valueType="num">
                                      <p:cBhvr>
                                        <p:cTn id="10" dur="800" decel="100000" fill="hold"/>
                                        <p:tgtEl>
                                          <p:spTgt spid="59394"/>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59394"/>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59394"/>
                                        </p:tgtEl>
                                        <p:attrNameLst>
                                          <p:attrName>ppt_y</p:attrName>
                                        </p:attrNameLst>
                                      </p:cBhvr>
                                      <p:tavLst>
                                        <p:tav tm="0">
                                          <p:val>
                                            <p:strVal val="#ppt_y+0.1"/>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47" presetClass="entr" presetSubtype="0" fill="hold" grpId="0" nodeType="clickEffect">
                                  <p:stCondLst>
                                    <p:cond delay="0"/>
                                  </p:stCondLst>
                                  <p:childTnLst>
                                    <p:set>
                                      <p:cBhvr>
                                        <p:cTn id="16" dur="1" fill="hold">
                                          <p:stCondLst>
                                            <p:cond delay="0"/>
                                          </p:stCondLst>
                                        </p:cTn>
                                        <p:tgtEl>
                                          <p:spTgt spid="59395">
                                            <p:txEl>
                                              <p:pRg st="0" end="0"/>
                                            </p:txEl>
                                          </p:spTgt>
                                        </p:tgtEl>
                                        <p:attrNameLst>
                                          <p:attrName>style.visibility</p:attrName>
                                        </p:attrNameLst>
                                      </p:cBhvr>
                                      <p:to>
                                        <p:strVal val="visible"/>
                                      </p:to>
                                    </p:set>
                                    <p:animEffect transition="in" filter="fade">
                                      <p:cBhvr>
                                        <p:cTn id="17" dur="1000"/>
                                        <p:tgtEl>
                                          <p:spTgt spid="59395">
                                            <p:txEl>
                                              <p:pRg st="0" end="0"/>
                                            </p:txEl>
                                          </p:spTgt>
                                        </p:tgtEl>
                                      </p:cBhvr>
                                    </p:animEffect>
                                    <p:anim calcmode="lin" valueType="num">
                                      <p:cBhvr>
                                        <p:cTn id="18" dur="1000" fill="hold"/>
                                        <p:tgtEl>
                                          <p:spTgt spid="59395">
                                            <p:txEl>
                                              <p:pRg st="0" end="0"/>
                                            </p:txEl>
                                          </p:spTgt>
                                        </p:tgtEl>
                                        <p:attrNameLst>
                                          <p:attrName>ppt_x</p:attrName>
                                        </p:attrNameLst>
                                      </p:cBhvr>
                                      <p:tavLst>
                                        <p:tav tm="0">
                                          <p:val>
                                            <p:strVal val="#ppt_x"/>
                                          </p:val>
                                        </p:tav>
                                        <p:tav tm="100000">
                                          <p:val>
                                            <p:strVal val="#ppt_x"/>
                                          </p:val>
                                        </p:tav>
                                      </p:tavLst>
                                    </p:anim>
                                    <p:anim calcmode="lin" valueType="num">
                                      <p:cBhvr>
                                        <p:cTn id="19" dur="1000" fill="hold"/>
                                        <p:tgtEl>
                                          <p:spTgt spid="5939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47" presetClass="entr" presetSubtype="0" fill="hold" grpId="0" nodeType="clickEffect">
                                  <p:stCondLst>
                                    <p:cond delay="0"/>
                                  </p:stCondLst>
                                  <p:childTnLst>
                                    <p:set>
                                      <p:cBhvr>
                                        <p:cTn id="23" dur="1" fill="hold">
                                          <p:stCondLst>
                                            <p:cond delay="0"/>
                                          </p:stCondLst>
                                        </p:cTn>
                                        <p:tgtEl>
                                          <p:spTgt spid="59395">
                                            <p:txEl>
                                              <p:pRg st="1" end="1"/>
                                            </p:txEl>
                                          </p:spTgt>
                                        </p:tgtEl>
                                        <p:attrNameLst>
                                          <p:attrName>style.visibility</p:attrName>
                                        </p:attrNameLst>
                                      </p:cBhvr>
                                      <p:to>
                                        <p:strVal val="visible"/>
                                      </p:to>
                                    </p:set>
                                    <p:animEffect transition="in" filter="fade">
                                      <p:cBhvr>
                                        <p:cTn id="24" dur="1000"/>
                                        <p:tgtEl>
                                          <p:spTgt spid="59395">
                                            <p:txEl>
                                              <p:pRg st="1" end="1"/>
                                            </p:txEl>
                                          </p:spTgt>
                                        </p:tgtEl>
                                      </p:cBhvr>
                                    </p:animEffect>
                                    <p:anim calcmode="lin" valueType="num">
                                      <p:cBhvr>
                                        <p:cTn id="25" dur="1000" fill="hold"/>
                                        <p:tgtEl>
                                          <p:spTgt spid="59395">
                                            <p:txEl>
                                              <p:pRg st="1" end="1"/>
                                            </p:txEl>
                                          </p:spTgt>
                                        </p:tgtEl>
                                        <p:attrNameLst>
                                          <p:attrName>ppt_x</p:attrName>
                                        </p:attrNameLst>
                                      </p:cBhvr>
                                      <p:tavLst>
                                        <p:tav tm="0">
                                          <p:val>
                                            <p:strVal val="#ppt_x"/>
                                          </p:val>
                                        </p:tav>
                                        <p:tav tm="100000">
                                          <p:val>
                                            <p:strVal val="#ppt_x"/>
                                          </p:val>
                                        </p:tav>
                                      </p:tavLst>
                                    </p:anim>
                                    <p:anim calcmode="lin" valueType="num">
                                      <p:cBhvr>
                                        <p:cTn id="26" dur="1000" fill="hold"/>
                                        <p:tgtEl>
                                          <p:spTgt spid="59395">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47" presetClass="entr" presetSubtype="0" fill="hold" grpId="0" nodeType="clickEffect">
                                  <p:stCondLst>
                                    <p:cond delay="0"/>
                                  </p:stCondLst>
                                  <p:childTnLst>
                                    <p:set>
                                      <p:cBhvr>
                                        <p:cTn id="30" dur="1" fill="hold">
                                          <p:stCondLst>
                                            <p:cond delay="0"/>
                                          </p:stCondLst>
                                        </p:cTn>
                                        <p:tgtEl>
                                          <p:spTgt spid="59395">
                                            <p:txEl>
                                              <p:pRg st="2" end="2"/>
                                            </p:txEl>
                                          </p:spTgt>
                                        </p:tgtEl>
                                        <p:attrNameLst>
                                          <p:attrName>style.visibility</p:attrName>
                                        </p:attrNameLst>
                                      </p:cBhvr>
                                      <p:to>
                                        <p:strVal val="visible"/>
                                      </p:to>
                                    </p:set>
                                    <p:animEffect transition="in" filter="fade">
                                      <p:cBhvr>
                                        <p:cTn id="31" dur="1000"/>
                                        <p:tgtEl>
                                          <p:spTgt spid="59395">
                                            <p:txEl>
                                              <p:pRg st="2" end="2"/>
                                            </p:txEl>
                                          </p:spTgt>
                                        </p:tgtEl>
                                      </p:cBhvr>
                                    </p:animEffect>
                                    <p:anim calcmode="lin" valueType="num">
                                      <p:cBhvr>
                                        <p:cTn id="32" dur="1000" fill="hold"/>
                                        <p:tgtEl>
                                          <p:spTgt spid="59395">
                                            <p:txEl>
                                              <p:pRg st="2" end="2"/>
                                            </p:txEl>
                                          </p:spTgt>
                                        </p:tgtEl>
                                        <p:attrNameLst>
                                          <p:attrName>ppt_x</p:attrName>
                                        </p:attrNameLst>
                                      </p:cBhvr>
                                      <p:tavLst>
                                        <p:tav tm="0">
                                          <p:val>
                                            <p:strVal val="#ppt_x"/>
                                          </p:val>
                                        </p:tav>
                                        <p:tav tm="100000">
                                          <p:val>
                                            <p:strVal val="#ppt_x"/>
                                          </p:val>
                                        </p:tav>
                                      </p:tavLst>
                                    </p:anim>
                                    <p:anim calcmode="lin" valueType="num">
                                      <p:cBhvr>
                                        <p:cTn id="33" dur="1000" fill="hold"/>
                                        <p:tgtEl>
                                          <p:spTgt spid="59395">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394" grpId="0"/>
      <p:bldP spid="59395"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9" name="Rectangle 3"/>
          <p:cNvSpPr>
            <a:spLocks noGrp="1" noChangeArrowheads="1"/>
          </p:cNvSpPr>
          <p:nvPr>
            <p:ph type="body" idx="1"/>
          </p:nvPr>
        </p:nvSpPr>
        <p:spPr>
          <a:xfrm>
            <a:off x="609600" y="685800"/>
            <a:ext cx="7772400" cy="5029200"/>
          </a:xfrm>
        </p:spPr>
        <p:txBody>
          <a:bodyPr/>
          <a:lstStyle/>
          <a:p>
            <a:r>
              <a:rPr lang="en-US">
                <a:solidFill>
                  <a:schemeClr val="accent2"/>
                </a:solidFill>
              </a:rPr>
              <a:t>4th International Symposium on Rabies Control in Asia</a:t>
            </a:r>
            <a:r>
              <a:rPr lang="en-US" b="1">
                <a:solidFill>
                  <a:schemeClr val="accent2"/>
                </a:solidFill>
              </a:rPr>
              <a:t> </a:t>
            </a:r>
            <a:r>
              <a:rPr lang="en-US">
                <a:solidFill>
                  <a:schemeClr val="accent2"/>
                </a:solidFill>
              </a:rPr>
              <a:t>organized with the co-sponsorship of the</a:t>
            </a:r>
            <a:r>
              <a:rPr lang="en-US" b="1">
                <a:solidFill>
                  <a:schemeClr val="accent2"/>
                </a:solidFill>
              </a:rPr>
              <a:t> </a:t>
            </a:r>
            <a:r>
              <a:rPr lang="en-US">
                <a:solidFill>
                  <a:schemeClr val="accent2"/>
                </a:solidFill>
              </a:rPr>
              <a:t>World Health Organization</a:t>
            </a:r>
            <a:r>
              <a:rPr lang="en-US" b="1">
                <a:solidFill>
                  <a:schemeClr val="accent2"/>
                </a:solidFill>
              </a:rPr>
              <a:t> -- </a:t>
            </a:r>
          </a:p>
          <a:p>
            <a:r>
              <a:rPr lang="en-US" b="1">
                <a:solidFill>
                  <a:schemeClr val="accent2"/>
                </a:solidFill>
              </a:rPr>
              <a:t>"Elimination of rabies in humans requires </a:t>
            </a:r>
            <a:r>
              <a:rPr lang="en-US">
                <a:solidFill>
                  <a:schemeClr val="accent2"/>
                </a:solidFill>
              </a:rPr>
              <a:t>control of rabies in dogs</a:t>
            </a:r>
            <a:r>
              <a:rPr lang="en-US" b="1">
                <a:solidFill>
                  <a:schemeClr val="accent2"/>
                </a:solidFill>
              </a:rPr>
              <a:t>.” Vaccination of dogs is a</a:t>
            </a:r>
            <a:r>
              <a:rPr lang="en-US">
                <a:solidFill>
                  <a:schemeClr val="accent2"/>
                </a:solidFill>
              </a:rPr>
              <a:t> cost-effective </a:t>
            </a:r>
            <a:r>
              <a:rPr lang="en-US" b="1">
                <a:solidFill>
                  <a:schemeClr val="accent2"/>
                </a:solidFill>
              </a:rPr>
              <a:t>means for achieving this goal and may be </a:t>
            </a:r>
            <a:r>
              <a:rPr lang="en-US" u="sng">
                <a:solidFill>
                  <a:schemeClr val="accent2"/>
                </a:solidFill>
              </a:rPr>
              <a:t>THE</a:t>
            </a:r>
            <a:r>
              <a:rPr lang="en-US" b="1">
                <a:solidFill>
                  <a:schemeClr val="accent2"/>
                </a:solidFill>
              </a:rPr>
              <a:t> only long-term solution to the problem of rabies in humans. </a:t>
            </a:r>
          </a:p>
          <a:p>
            <a:r>
              <a:rPr lang="en-US" sz="2400">
                <a:solidFill>
                  <a:schemeClr val="accent2"/>
                </a:solidFill>
              </a:rPr>
              <a:t>www.who.int/emc/diseases/zoo/rabies_symposium1.html</a:t>
            </a:r>
            <a:endParaRPr lang="en-US">
              <a:solidFill>
                <a:schemeClr val="accent2"/>
              </a:solidFill>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ChangeArrowheads="1"/>
          </p:cNvSpPr>
          <p:nvPr>
            <p:ph type="title"/>
          </p:nvPr>
        </p:nvSpPr>
        <p:spPr/>
        <p:txBody>
          <a:bodyPr/>
          <a:lstStyle/>
          <a:p>
            <a:r>
              <a:rPr lang="en-US" sz="4000"/>
              <a:t>Benefits of ABC/ARV programme</a:t>
            </a:r>
            <a:endParaRPr lang="en-GB" sz="4000"/>
          </a:p>
        </p:txBody>
      </p:sp>
      <p:sp>
        <p:nvSpPr>
          <p:cNvPr id="55299" name="Rectangle 3"/>
          <p:cNvSpPr>
            <a:spLocks noGrp="1" noChangeArrowheads="1"/>
          </p:cNvSpPr>
          <p:nvPr>
            <p:ph type="body" idx="1"/>
          </p:nvPr>
        </p:nvSpPr>
        <p:spPr/>
        <p:txBody>
          <a:bodyPr/>
          <a:lstStyle/>
          <a:p>
            <a:r>
              <a:rPr lang="en-US"/>
              <a:t>The following benefits are observed in cities following ABC/ARV programme :</a:t>
            </a:r>
          </a:p>
          <a:p>
            <a:pPr>
              <a:buFontTx/>
              <a:buNone/>
            </a:pPr>
            <a:endParaRPr lang="en-US"/>
          </a:p>
          <a:p>
            <a:pPr>
              <a:buFont typeface="Wingdings" pitchFamily="2" charset="2"/>
              <a:buChar char="v"/>
            </a:pPr>
            <a:r>
              <a:rPr lang="en-US"/>
              <a:t>Reduction in dog population</a:t>
            </a:r>
          </a:p>
          <a:p>
            <a:pPr>
              <a:buFont typeface="Wingdings" pitchFamily="2" charset="2"/>
              <a:buChar char="v"/>
            </a:pPr>
            <a:r>
              <a:rPr lang="en-US"/>
              <a:t>Reduction in dog bite cases</a:t>
            </a:r>
          </a:p>
          <a:p>
            <a:pPr>
              <a:buFont typeface="Wingdings" pitchFamily="2" charset="2"/>
              <a:buChar char="v"/>
            </a:pPr>
            <a:r>
              <a:rPr lang="en-US"/>
              <a:t>Reduction in rabies deaths</a:t>
            </a:r>
          </a:p>
          <a:p>
            <a:pPr>
              <a:buFont typeface="Wingdings" pitchFamily="2" charset="2"/>
              <a:buNone/>
            </a:pPr>
            <a:endParaRPr lang="en-US"/>
          </a:p>
          <a:p>
            <a:pPr>
              <a:buFont typeface="Wingdings" pitchFamily="2" charset="2"/>
              <a:buNone/>
            </a:pPr>
            <a:endParaRPr lang="en-GB"/>
          </a:p>
        </p:txBody>
      </p:sp>
      <p:sp>
        <p:nvSpPr>
          <p:cNvPr id="55300" name="AutoShape 4"/>
          <p:cNvSpPr>
            <a:spLocks noChangeArrowheads="1"/>
          </p:cNvSpPr>
          <p:nvPr/>
        </p:nvSpPr>
        <p:spPr bwMode="auto">
          <a:xfrm>
            <a:off x="6300788" y="3789363"/>
            <a:ext cx="485775" cy="1511300"/>
          </a:xfrm>
          <a:prstGeom prst="downArrow">
            <a:avLst>
              <a:gd name="adj1" fmla="val 50000"/>
              <a:gd name="adj2" fmla="val 77778"/>
            </a:avLst>
          </a:prstGeom>
          <a:solidFill>
            <a:schemeClr val="accent1"/>
          </a:solidFill>
          <a:ln w="9525">
            <a:solidFill>
              <a:schemeClr val="tx1"/>
            </a:solidFill>
            <a:miter lim="800000"/>
            <a:headEnd/>
            <a:tailEnd/>
          </a:ln>
          <a:effectLst/>
        </p:spPr>
        <p:txBody>
          <a:bodyPr vert="eaVert" wrap="none" anchor="ctr"/>
          <a:lstStyle/>
          <a:p>
            <a:endParaRPr lang="en-US"/>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a:xfrm>
            <a:off x="685800" y="304800"/>
            <a:ext cx="7772400" cy="685800"/>
          </a:xfrm>
        </p:spPr>
        <p:txBody>
          <a:bodyPr/>
          <a:lstStyle/>
          <a:p>
            <a:r>
              <a:rPr lang="en-US" sz="3600"/>
              <a:t>Advantage ABC</a:t>
            </a:r>
            <a:endParaRPr lang="en-US"/>
          </a:p>
        </p:txBody>
      </p:sp>
      <p:sp>
        <p:nvSpPr>
          <p:cNvPr id="16387" name="Rectangle 3"/>
          <p:cNvSpPr>
            <a:spLocks noGrp="1" noChangeArrowheads="1"/>
          </p:cNvSpPr>
          <p:nvPr>
            <p:ph type="body" idx="1"/>
          </p:nvPr>
        </p:nvSpPr>
        <p:spPr>
          <a:xfrm>
            <a:off x="685800" y="1066800"/>
            <a:ext cx="7772400" cy="5029200"/>
          </a:xfrm>
        </p:spPr>
        <p:txBody>
          <a:bodyPr/>
          <a:lstStyle/>
          <a:p>
            <a:r>
              <a:rPr lang="en-US" sz="2800"/>
              <a:t>Permanent, one time solution</a:t>
            </a:r>
          </a:p>
          <a:p>
            <a:r>
              <a:rPr lang="en-US" sz="2800"/>
              <a:t>Dogs when returned to their streets prevent new dogs from coming in as they are territorial by nature</a:t>
            </a:r>
          </a:p>
          <a:p>
            <a:r>
              <a:rPr lang="en-US" sz="2800"/>
              <a:t>Familiarity with the residing people: therefore keep to themselves</a:t>
            </a:r>
          </a:p>
          <a:p>
            <a:r>
              <a:rPr lang="en-US" sz="2800"/>
              <a:t>Control the rodent population, guard the streets</a:t>
            </a:r>
          </a:p>
          <a:p>
            <a:r>
              <a:rPr lang="en-US" sz="2800"/>
              <a:t>The average life of the street dog is only 4-5 years.</a:t>
            </a:r>
          </a:p>
          <a:p>
            <a:r>
              <a:rPr lang="en-US" sz="2800"/>
              <a:t>Dog bites come down</a:t>
            </a: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38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638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6387">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6387">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6387">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6387">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87" grpId="0" build="p"/>
    </p:bldLst>
  </p:timing>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8130" name="Rectangle 2"/>
          <p:cNvSpPr>
            <a:spLocks noGrp="1" noChangeArrowheads="1"/>
          </p:cNvSpPr>
          <p:nvPr>
            <p:ph type="title"/>
          </p:nvPr>
        </p:nvSpPr>
        <p:spPr/>
        <p:txBody>
          <a:bodyPr/>
          <a:lstStyle/>
          <a:p>
            <a:r>
              <a:rPr lang="en-US" sz="4000"/>
              <a:t>Learned Judges of India favour ABC/ARV</a:t>
            </a:r>
            <a:endParaRPr lang="en-GB" sz="4000"/>
          </a:p>
        </p:txBody>
      </p:sp>
      <p:sp>
        <p:nvSpPr>
          <p:cNvPr id="48131" name="Rectangle 3"/>
          <p:cNvSpPr>
            <a:spLocks noGrp="1" noChangeArrowheads="1"/>
          </p:cNvSpPr>
          <p:nvPr>
            <p:ph type="body" idx="1"/>
          </p:nvPr>
        </p:nvSpPr>
        <p:spPr>
          <a:xfrm>
            <a:off x="685800" y="1752600"/>
            <a:ext cx="7772400" cy="4648200"/>
          </a:xfrm>
        </p:spPr>
        <p:txBody>
          <a:bodyPr/>
          <a:lstStyle/>
          <a:p>
            <a:pPr>
              <a:lnSpc>
                <a:spcPct val="80000"/>
              </a:lnSpc>
              <a:buFont typeface="Wingdings" pitchFamily="2" charset="2"/>
              <a:buChar char="ü"/>
            </a:pPr>
            <a:r>
              <a:rPr lang="en-US" sz="2400"/>
              <a:t>High Courts all over India unanimously favour Sterilization/Vaccination inspite of local laws favouring Killing of dogs</a:t>
            </a:r>
          </a:p>
          <a:p>
            <a:pPr>
              <a:lnSpc>
                <a:spcPct val="80000"/>
              </a:lnSpc>
              <a:buFontTx/>
              <a:buNone/>
            </a:pPr>
            <a:r>
              <a:rPr lang="en-US" sz="1600"/>
              <a:t>Examples include </a:t>
            </a:r>
          </a:p>
          <a:p>
            <a:pPr>
              <a:lnSpc>
                <a:spcPct val="80000"/>
              </a:lnSpc>
            </a:pPr>
            <a:r>
              <a:rPr lang="en-US" sz="2400"/>
              <a:t>Delhi High Court Suit No. 1246/92.</a:t>
            </a:r>
          </a:p>
          <a:p>
            <a:pPr>
              <a:lnSpc>
                <a:spcPct val="80000"/>
              </a:lnSpc>
            </a:pPr>
            <a:r>
              <a:rPr lang="en-US" sz="2400"/>
              <a:t>Hyderabad-Secunderabad High Court WP No. 18669 of 1994</a:t>
            </a:r>
          </a:p>
          <a:p>
            <a:pPr>
              <a:lnSpc>
                <a:spcPct val="80000"/>
              </a:lnSpc>
            </a:pPr>
            <a:r>
              <a:rPr lang="en-US" sz="2400"/>
              <a:t>Vishakhapatnam High Court WP 5483 of 1997</a:t>
            </a:r>
          </a:p>
          <a:p>
            <a:pPr>
              <a:lnSpc>
                <a:spcPct val="80000"/>
              </a:lnSpc>
            </a:pPr>
            <a:r>
              <a:rPr lang="en-US" sz="2400"/>
              <a:t>Jaipur High Court.</a:t>
            </a:r>
          </a:p>
          <a:p>
            <a:pPr>
              <a:lnSpc>
                <a:spcPct val="80000"/>
              </a:lnSpc>
            </a:pPr>
            <a:r>
              <a:rPr lang="en-US" sz="2400"/>
              <a:t>Goa High Court WP No. 373 of 1998</a:t>
            </a:r>
          </a:p>
          <a:p>
            <a:pPr>
              <a:lnSpc>
                <a:spcPct val="80000"/>
              </a:lnSpc>
            </a:pPr>
            <a:r>
              <a:rPr lang="en-US" sz="2400"/>
              <a:t>Mumbai High Court WP No. 1596 of 1998</a:t>
            </a:r>
          </a:p>
          <a:p>
            <a:pPr>
              <a:lnSpc>
                <a:spcPct val="80000"/>
              </a:lnSpc>
            </a:pPr>
            <a:r>
              <a:rPr lang="en-US" sz="2400"/>
              <a:t>Karnataka High Court WP 1921 of 1991</a:t>
            </a:r>
          </a:p>
          <a:p>
            <a:pPr>
              <a:lnSpc>
                <a:spcPct val="80000"/>
              </a:lnSpc>
            </a:pPr>
            <a:r>
              <a:rPr lang="en-US" sz="2400"/>
              <a:t>Karnataka High Court WP 1970 &amp; 37359 of 2001</a:t>
            </a:r>
            <a:endParaRPr lang="en-GB" sz="2400"/>
          </a:p>
        </p:txBody>
      </p:sp>
    </p:spTree>
  </p:cSld>
  <p:clrMapOvr>
    <a:masterClrMapping/>
  </p:clrMapOvr>
  <p:transition>
    <p:wipe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grpId="0" nodeType="withEffect">
                                  <p:stCondLst>
                                    <p:cond delay="0"/>
                                  </p:stCondLst>
                                  <p:childTnLst>
                                    <p:set>
                                      <p:cBhvr>
                                        <p:cTn id="6" dur="1" fill="hold">
                                          <p:stCondLst>
                                            <p:cond delay="0"/>
                                          </p:stCondLst>
                                        </p:cTn>
                                        <p:tgtEl>
                                          <p:spTgt spid="48130"/>
                                        </p:tgtEl>
                                        <p:attrNameLst>
                                          <p:attrName>style.visibility</p:attrName>
                                        </p:attrNameLst>
                                      </p:cBhvr>
                                      <p:to>
                                        <p:strVal val="visible"/>
                                      </p:to>
                                    </p:set>
                                    <p:animEffect transition="in" filter="fade">
                                      <p:cBhvr>
                                        <p:cTn id="7" dur="1000"/>
                                        <p:tgtEl>
                                          <p:spTgt spid="48130"/>
                                        </p:tgtEl>
                                      </p:cBhvr>
                                    </p:animEffect>
                                    <p:anim calcmode="lin" valueType="num">
                                      <p:cBhvr>
                                        <p:cTn id="8" dur="1000" fill="hold"/>
                                        <p:tgtEl>
                                          <p:spTgt spid="48130"/>
                                        </p:tgtEl>
                                        <p:attrNameLst>
                                          <p:attrName>ppt_x</p:attrName>
                                        </p:attrNameLst>
                                      </p:cBhvr>
                                      <p:tavLst>
                                        <p:tav tm="0">
                                          <p:val>
                                            <p:strVal val="#ppt_x"/>
                                          </p:val>
                                        </p:tav>
                                        <p:tav tm="100000">
                                          <p:val>
                                            <p:strVal val="#ppt_x"/>
                                          </p:val>
                                        </p:tav>
                                      </p:tavLst>
                                    </p:anim>
                                    <p:anim calcmode="lin" valueType="num">
                                      <p:cBhvr>
                                        <p:cTn id="9" dur="898" decel="100000" fill="hold"/>
                                        <p:tgtEl>
                                          <p:spTgt spid="48130"/>
                                        </p:tgtEl>
                                        <p:attrNameLst>
                                          <p:attrName>ppt_y</p:attrName>
                                        </p:attrNameLst>
                                      </p:cBhvr>
                                      <p:tavLst>
                                        <p:tav tm="0">
                                          <p:val>
                                            <p:strVal val="#ppt_y+1"/>
                                          </p:val>
                                        </p:tav>
                                        <p:tav tm="100000">
                                          <p:val>
                                            <p:strVal val="#ppt_y-.03"/>
                                          </p:val>
                                        </p:tav>
                                      </p:tavLst>
                                    </p:anim>
                                    <p:anim calcmode="lin" valueType="num">
                                      <p:cBhvr>
                                        <p:cTn id="10" dur="100" accel="100000" fill="hold">
                                          <p:stCondLst>
                                            <p:cond delay="898"/>
                                          </p:stCondLst>
                                        </p:cTn>
                                        <p:tgtEl>
                                          <p:spTgt spid="48130"/>
                                        </p:tgtEl>
                                        <p:attrNameLst>
                                          <p:attrName>ppt_y</p:attrName>
                                        </p:attrNameLst>
                                      </p:cBhvr>
                                      <p:tavLst>
                                        <p:tav tm="0">
                                          <p:val>
                                            <p:strVal val="#ppt_y-.03"/>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37" presetClass="entr" presetSubtype="0" fill="hold" grpId="0" nodeType="clickEffect">
                                  <p:stCondLst>
                                    <p:cond delay="0"/>
                                  </p:stCondLst>
                                  <p:childTnLst>
                                    <p:set>
                                      <p:cBhvr>
                                        <p:cTn id="14" dur="1" fill="hold">
                                          <p:stCondLst>
                                            <p:cond delay="0"/>
                                          </p:stCondLst>
                                        </p:cTn>
                                        <p:tgtEl>
                                          <p:spTgt spid="48131">
                                            <p:txEl>
                                              <p:pRg st="0" end="0"/>
                                            </p:txEl>
                                          </p:spTgt>
                                        </p:tgtEl>
                                        <p:attrNameLst>
                                          <p:attrName>style.visibility</p:attrName>
                                        </p:attrNameLst>
                                      </p:cBhvr>
                                      <p:to>
                                        <p:strVal val="visible"/>
                                      </p:to>
                                    </p:set>
                                    <p:animEffect transition="in" filter="fade">
                                      <p:cBhvr>
                                        <p:cTn id="15" dur="1000"/>
                                        <p:tgtEl>
                                          <p:spTgt spid="48131">
                                            <p:txEl>
                                              <p:pRg st="0" end="0"/>
                                            </p:txEl>
                                          </p:spTgt>
                                        </p:tgtEl>
                                      </p:cBhvr>
                                    </p:animEffect>
                                    <p:anim calcmode="lin" valueType="num">
                                      <p:cBhvr>
                                        <p:cTn id="16" dur="1000" fill="hold"/>
                                        <p:tgtEl>
                                          <p:spTgt spid="48131">
                                            <p:txEl>
                                              <p:pRg st="0" end="0"/>
                                            </p:txEl>
                                          </p:spTgt>
                                        </p:tgtEl>
                                        <p:attrNameLst>
                                          <p:attrName>ppt_x</p:attrName>
                                        </p:attrNameLst>
                                      </p:cBhvr>
                                      <p:tavLst>
                                        <p:tav tm="0">
                                          <p:val>
                                            <p:strVal val="#ppt_x"/>
                                          </p:val>
                                        </p:tav>
                                        <p:tav tm="100000">
                                          <p:val>
                                            <p:strVal val="#ppt_x"/>
                                          </p:val>
                                        </p:tav>
                                      </p:tavLst>
                                    </p:anim>
                                    <p:anim calcmode="lin" valueType="num">
                                      <p:cBhvr>
                                        <p:cTn id="17" dur="898" decel="100000" fill="hold"/>
                                        <p:tgtEl>
                                          <p:spTgt spid="48131">
                                            <p:txEl>
                                              <p:pRg st="0" end="0"/>
                                            </p:txEl>
                                          </p:spTgt>
                                        </p:tgtEl>
                                        <p:attrNameLst>
                                          <p:attrName>ppt_y</p:attrName>
                                        </p:attrNameLst>
                                      </p:cBhvr>
                                      <p:tavLst>
                                        <p:tav tm="0">
                                          <p:val>
                                            <p:strVal val="#ppt_y+1"/>
                                          </p:val>
                                        </p:tav>
                                        <p:tav tm="100000">
                                          <p:val>
                                            <p:strVal val="#ppt_y-.03"/>
                                          </p:val>
                                        </p:tav>
                                      </p:tavLst>
                                    </p:anim>
                                    <p:anim calcmode="lin" valueType="num">
                                      <p:cBhvr>
                                        <p:cTn id="18" dur="100" accel="100000" fill="hold">
                                          <p:stCondLst>
                                            <p:cond delay="898"/>
                                          </p:stCondLst>
                                        </p:cTn>
                                        <p:tgtEl>
                                          <p:spTgt spid="48131">
                                            <p:txEl>
                                              <p:pRg st="0" end="0"/>
                                            </p:txEl>
                                          </p:spTgt>
                                        </p:tgtEl>
                                        <p:attrNameLst>
                                          <p:attrName>ppt_y</p:attrName>
                                        </p:attrNameLst>
                                      </p:cBhvr>
                                      <p:tavLst>
                                        <p:tav tm="0">
                                          <p:val>
                                            <p:strVal val="#ppt_y-.03"/>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37" presetClass="entr" presetSubtype="0" fill="hold" grpId="0" nodeType="clickEffect">
                                  <p:stCondLst>
                                    <p:cond delay="0"/>
                                  </p:stCondLst>
                                  <p:childTnLst>
                                    <p:set>
                                      <p:cBhvr>
                                        <p:cTn id="22" dur="1" fill="hold">
                                          <p:stCondLst>
                                            <p:cond delay="0"/>
                                          </p:stCondLst>
                                        </p:cTn>
                                        <p:tgtEl>
                                          <p:spTgt spid="48131">
                                            <p:txEl>
                                              <p:pRg st="1" end="1"/>
                                            </p:txEl>
                                          </p:spTgt>
                                        </p:tgtEl>
                                        <p:attrNameLst>
                                          <p:attrName>style.visibility</p:attrName>
                                        </p:attrNameLst>
                                      </p:cBhvr>
                                      <p:to>
                                        <p:strVal val="visible"/>
                                      </p:to>
                                    </p:set>
                                    <p:animEffect transition="in" filter="fade">
                                      <p:cBhvr>
                                        <p:cTn id="23" dur="1000"/>
                                        <p:tgtEl>
                                          <p:spTgt spid="48131">
                                            <p:txEl>
                                              <p:pRg st="1" end="1"/>
                                            </p:txEl>
                                          </p:spTgt>
                                        </p:tgtEl>
                                      </p:cBhvr>
                                    </p:animEffect>
                                    <p:anim calcmode="lin" valueType="num">
                                      <p:cBhvr>
                                        <p:cTn id="24" dur="1000" fill="hold"/>
                                        <p:tgtEl>
                                          <p:spTgt spid="48131">
                                            <p:txEl>
                                              <p:pRg st="1" end="1"/>
                                            </p:txEl>
                                          </p:spTgt>
                                        </p:tgtEl>
                                        <p:attrNameLst>
                                          <p:attrName>ppt_x</p:attrName>
                                        </p:attrNameLst>
                                      </p:cBhvr>
                                      <p:tavLst>
                                        <p:tav tm="0">
                                          <p:val>
                                            <p:strVal val="#ppt_x"/>
                                          </p:val>
                                        </p:tav>
                                        <p:tav tm="100000">
                                          <p:val>
                                            <p:strVal val="#ppt_x"/>
                                          </p:val>
                                        </p:tav>
                                      </p:tavLst>
                                    </p:anim>
                                    <p:anim calcmode="lin" valueType="num">
                                      <p:cBhvr>
                                        <p:cTn id="25" dur="898" decel="100000" fill="hold"/>
                                        <p:tgtEl>
                                          <p:spTgt spid="48131">
                                            <p:txEl>
                                              <p:pRg st="1" end="1"/>
                                            </p:txEl>
                                          </p:spTgt>
                                        </p:tgtEl>
                                        <p:attrNameLst>
                                          <p:attrName>ppt_y</p:attrName>
                                        </p:attrNameLst>
                                      </p:cBhvr>
                                      <p:tavLst>
                                        <p:tav tm="0">
                                          <p:val>
                                            <p:strVal val="#ppt_y+1"/>
                                          </p:val>
                                        </p:tav>
                                        <p:tav tm="100000">
                                          <p:val>
                                            <p:strVal val="#ppt_y-.03"/>
                                          </p:val>
                                        </p:tav>
                                      </p:tavLst>
                                    </p:anim>
                                    <p:anim calcmode="lin" valueType="num">
                                      <p:cBhvr>
                                        <p:cTn id="26" dur="100" accel="100000" fill="hold">
                                          <p:stCondLst>
                                            <p:cond delay="898"/>
                                          </p:stCondLst>
                                        </p:cTn>
                                        <p:tgtEl>
                                          <p:spTgt spid="48131">
                                            <p:txEl>
                                              <p:pRg st="1" end="1"/>
                                            </p:txEl>
                                          </p:spTgt>
                                        </p:tgtEl>
                                        <p:attrNameLst>
                                          <p:attrName>ppt_y</p:attrName>
                                        </p:attrNameLst>
                                      </p:cBhvr>
                                      <p:tavLst>
                                        <p:tav tm="0">
                                          <p:val>
                                            <p:strVal val="#ppt_y-.03"/>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37" presetClass="entr" presetSubtype="0" fill="hold" grpId="0" nodeType="clickEffect">
                                  <p:stCondLst>
                                    <p:cond delay="0"/>
                                  </p:stCondLst>
                                  <p:childTnLst>
                                    <p:set>
                                      <p:cBhvr>
                                        <p:cTn id="30" dur="1" fill="hold">
                                          <p:stCondLst>
                                            <p:cond delay="0"/>
                                          </p:stCondLst>
                                        </p:cTn>
                                        <p:tgtEl>
                                          <p:spTgt spid="48131">
                                            <p:txEl>
                                              <p:pRg st="2" end="2"/>
                                            </p:txEl>
                                          </p:spTgt>
                                        </p:tgtEl>
                                        <p:attrNameLst>
                                          <p:attrName>style.visibility</p:attrName>
                                        </p:attrNameLst>
                                      </p:cBhvr>
                                      <p:to>
                                        <p:strVal val="visible"/>
                                      </p:to>
                                    </p:set>
                                    <p:animEffect transition="in" filter="fade">
                                      <p:cBhvr>
                                        <p:cTn id="31" dur="1000"/>
                                        <p:tgtEl>
                                          <p:spTgt spid="48131">
                                            <p:txEl>
                                              <p:pRg st="2" end="2"/>
                                            </p:txEl>
                                          </p:spTgt>
                                        </p:tgtEl>
                                      </p:cBhvr>
                                    </p:animEffect>
                                    <p:anim calcmode="lin" valueType="num">
                                      <p:cBhvr>
                                        <p:cTn id="32" dur="1000" fill="hold"/>
                                        <p:tgtEl>
                                          <p:spTgt spid="48131">
                                            <p:txEl>
                                              <p:pRg st="2" end="2"/>
                                            </p:txEl>
                                          </p:spTgt>
                                        </p:tgtEl>
                                        <p:attrNameLst>
                                          <p:attrName>ppt_x</p:attrName>
                                        </p:attrNameLst>
                                      </p:cBhvr>
                                      <p:tavLst>
                                        <p:tav tm="0">
                                          <p:val>
                                            <p:strVal val="#ppt_x"/>
                                          </p:val>
                                        </p:tav>
                                        <p:tav tm="100000">
                                          <p:val>
                                            <p:strVal val="#ppt_x"/>
                                          </p:val>
                                        </p:tav>
                                      </p:tavLst>
                                    </p:anim>
                                    <p:anim calcmode="lin" valueType="num">
                                      <p:cBhvr>
                                        <p:cTn id="33" dur="898" decel="100000" fill="hold"/>
                                        <p:tgtEl>
                                          <p:spTgt spid="48131">
                                            <p:txEl>
                                              <p:pRg st="2" end="2"/>
                                            </p:txEl>
                                          </p:spTgt>
                                        </p:tgtEl>
                                        <p:attrNameLst>
                                          <p:attrName>ppt_y</p:attrName>
                                        </p:attrNameLst>
                                      </p:cBhvr>
                                      <p:tavLst>
                                        <p:tav tm="0">
                                          <p:val>
                                            <p:strVal val="#ppt_y+1"/>
                                          </p:val>
                                        </p:tav>
                                        <p:tav tm="100000">
                                          <p:val>
                                            <p:strVal val="#ppt_y-.03"/>
                                          </p:val>
                                        </p:tav>
                                      </p:tavLst>
                                    </p:anim>
                                    <p:anim calcmode="lin" valueType="num">
                                      <p:cBhvr>
                                        <p:cTn id="34" dur="100" accel="100000" fill="hold">
                                          <p:stCondLst>
                                            <p:cond delay="898"/>
                                          </p:stCondLst>
                                        </p:cTn>
                                        <p:tgtEl>
                                          <p:spTgt spid="48131">
                                            <p:txEl>
                                              <p:pRg st="2" end="2"/>
                                            </p:txEl>
                                          </p:spTgt>
                                        </p:tgtEl>
                                        <p:attrNameLst>
                                          <p:attrName>ppt_y</p:attrName>
                                        </p:attrNameLst>
                                      </p:cBhvr>
                                      <p:tavLst>
                                        <p:tav tm="0">
                                          <p:val>
                                            <p:strVal val="#ppt_y-.03"/>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37" presetClass="entr" presetSubtype="0" fill="hold" grpId="0" nodeType="clickEffect">
                                  <p:stCondLst>
                                    <p:cond delay="0"/>
                                  </p:stCondLst>
                                  <p:childTnLst>
                                    <p:set>
                                      <p:cBhvr>
                                        <p:cTn id="38" dur="1" fill="hold">
                                          <p:stCondLst>
                                            <p:cond delay="0"/>
                                          </p:stCondLst>
                                        </p:cTn>
                                        <p:tgtEl>
                                          <p:spTgt spid="48131">
                                            <p:txEl>
                                              <p:pRg st="3" end="3"/>
                                            </p:txEl>
                                          </p:spTgt>
                                        </p:tgtEl>
                                        <p:attrNameLst>
                                          <p:attrName>style.visibility</p:attrName>
                                        </p:attrNameLst>
                                      </p:cBhvr>
                                      <p:to>
                                        <p:strVal val="visible"/>
                                      </p:to>
                                    </p:set>
                                    <p:animEffect transition="in" filter="fade">
                                      <p:cBhvr>
                                        <p:cTn id="39" dur="1000"/>
                                        <p:tgtEl>
                                          <p:spTgt spid="48131">
                                            <p:txEl>
                                              <p:pRg st="3" end="3"/>
                                            </p:txEl>
                                          </p:spTgt>
                                        </p:tgtEl>
                                      </p:cBhvr>
                                    </p:animEffect>
                                    <p:anim calcmode="lin" valueType="num">
                                      <p:cBhvr>
                                        <p:cTn id="40" dur="1000" fill="hold"/>
                                        <p:tgtEl>
                                          <p:spTgt spid="48131">
                                            <p:txEl>
                                              <p:pRg st="3" end="3"/>
                                            </p:txEl>
                                          </p:spTgt>
                                        </p:tgtEl>
                                        <p:attrNameLst>
                                          <p:attrName>ppt_x</p:attrName>
                                        </p:attrNameLst>
                                      </p:cBhvr>
                                      <p:tavLst>
                                        <p:tav tm="0">
                                          <p:val>
                                            <p:strVal val="#ppt_x"/>
                                          </p:val>
                                        </p:tav>
                                        <p:tav tm="100000">
                                          <p:val>
                                            <p:strVal val="#ppt_x"/>
                                          </p:val>
                                        </p:tav>
                                      </p:tavLst>
                                    </p:anim>
                                    <p:anim calcmode="lin" valueType="num">
                                      <p:cBhvr>
                                        <p:cTn id="41" dur="898" decel="100000" fill="hold"/>
                                        <p:tgtEl>
                                          <p:spTgt spid="48131">
                                            <p:txEl>
                                              <p:pRg st="3" end="3"/>
                                            </p:txEl>
                                          </p:spTgt>
                                        </p:tgtEl>
                                        <p:attrNameLst>
                                          <p:attrName>ppt_y</p:attrName>
                                        </p:attrNameLst>
                                      </p:cBhvr>
                                      <p:tavLst>
                                        <p:tav tm="0">
                                          <p:val>
                                            <p:strVal val="#ppt_y+1"/>
                                          </p:val>
                                        </p:tav>
                                        <p:tav tm="100000">
                                          <p:val>
                                            <p:strVal val="#ppt_y-.03"/>
                                          </p:val>
                                        </p:tav>
                                      </p:tavLst>
                                    </p:anim>
                                    <p:anim calcmode="lin" valueType="num">
                                      <p:cBhvr>
                                        <p:cTn id="42" dur="100" accel="100000" fill="hold">
                                          <p:stCondLst>
                                            <p:cond delay="898"/>
                                          </p:stCondLst>
                                        </p:cTn>
                                        <p:tgtEl>
                                          <p:spTgt spid="48131">
                                            <p:txEl>
                                              <p:pRg st="3" end="3"/>
                                            </p:txEl>
                                          </p:spTgt>
                                        </p:tgtEl>
                                        <p:attrNameLst>
                                          <p:attrName>ppt_y</p:attrName>
                                        </p:attrNameLst>
                                      </p:cBhvr>
                                      <p:tavLst>
                                        <p:tav tm="0">
                                          <p:val>
                                            <p:strVal val="#ppt_y-.03"/>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37" presetClass="entr" presetSubtype="0" fill="hold" grpId="0" nodeType="clickEffect">
                                  <p:stCondLst>
                                    <p:cond delay="0"/>
                                  </p:stCondLst>
                                  <p:childTnLst>
                                    <p:set>
                                      <p:cBhvr>
                                        <p:cTn id="46" dur="1" fill="hold">
                                          <p:stCondLst>
                                            <p:cond delay="0"/>
                                          </p:stCondLst>
                                        </p:cTn>
                                        <p:tgtEl>
                                          <p:spTgt spid="48131">
                                            <p:txEl>
                                              <p:pRg st="4" end="4"/>
                                            </p:txEl>
                                          </p:spTgt>
                                        </p:tgtEl>
                                        <p:attrNameLst>
                                          <p:attrName>style.visibility</p:attrName>
                                        </p:attrNameLst>
                                      </p:cBhvr>
                                      <p:to>
                                        <p:strVal val="visible"/>
                                      </p:to>
                                    </p:set>
                                    <p:animEffect transition="in" filter="fade">
                                      <p:cBhvr>
                                        <p:cTn id="47" dur="1000"/>
                                        <p:tgtEl>
                                          <p:spTgt spid="48131">
                                            <p:txEl>
                                              <p:pRg st="4" end="4"/>
                                            </p:txEl>
                                          </p:spTgt>
                                        </p:tgtEl>
                                      </p:cBhvr>
                                    </p:animEffect>
                                    <p:anim calcmode="lin" valueType="num">
                                      <p:cBhvr>
                                        <p:cTn id="48" dur="1000" fill="hold"/>
                                        <p:tgtEl>
                                          <p:spTgt spid="48131">
                                            <p:txEl>
                                              <p:pRg st="4" end="4"/>
                                            </p:txEl>
                                          </p:spTgt>
                                        </p:tgtEl>
                                        <p:attrNameLst>
                                          <p:attrName>ppt_x</p:attrName>
                                        </p:attrNameLst>
                                      </p:cBhvr>
                                      <p:tavLst>
                                        <p:tav tm="0">
                                          <p:val>
                                            <p:strVal val="#ppt_x"/>
                                          </p:val>
                                        </p:tav>
                                        <p:tav tm="100000">
                                          <p:val>
                                            <p:strVal val="#ppt_x"/>
                                          </p:val>
                                        </p:tav>
                                      </p:tavLst>
                                    </p:anim>
                                    <p:anim calcmode="lin" valueType="num">
                                      <p:cBhvr>
                                        <p:cTn id="49" dur="898" decel="100000" fill="hold"/>
                                        <p:tgtEl>
                                          <p:spTgt spid="48131">
                                            <p:txEl>
                                              <p:pRg st="4" end="4"/>
                                            </p:txEl>
                                          </p:spTgt>
                                        </p:tgtEl>
                                        <p:attrNameLst>
                                          <p:attrName>ppt_y</p:attrName>
                                        </p:attrNameLst>
                                      </p:cBhvr>
                                      <p:tavLst>
                                        <p:tav tm="0">
                                          <p:val>
                                            <p:strVal val="#ppt_y+1"/>
                                          </p:val>
                                        </p:tav>
                                        <p:tav tm="100000">
                                          <p:val>
                                            <p:strVal val="#ppt_y-.03"/>
                                          </p:val>
                                        </p:tav>
                                      </p:tavLst>
                                    </p:anim>
                                    <p:anim calcmode="lin" valueType="num">
                                      <p:cBhvr>
                                        <p:cTn id="50" dur="100" accel="100000" fill="hold">
                                          <p:stCondLst>
                                            <p:cond delay="898"/>
                                          </p:stCondLst>
                                        </p:cTn>
                                        <p:tgtEl>
                                          <p:spTgt spid="48131">
                                            <p:txEl>
                                              <p:pRg st="4" end="4"/>
                                            </p:txEl>
                                          </p:spTgt>
                                        </p:tgtEl>
                                        <p:attrNameLst>
                                          <p:attrName>ppt_y</p:attrName>
                                        </p:attrNameLst>
                                      </p:cBhvr>
                                      <p:tavLst>
                                        <p:tav tm="0">
                                          <p:val>
                                            <p:strVal val="#ppt_y-.03"/>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37" presetClass="entr" presetSubtype="0" fill="hold" grpId="0" nodeType="clickEffect">
                                  <p:stCondLst>
                                    <p:cond delay="0"/>
                                  </p:stCondLst>
                                  <p:childTnLst>
                                    <p:set>
                                      <p:cBhvr>
                                        <p:cTn id="54" dur="1" fill="hold">
                                          <p:stCondLst>
                                            <p:cond delay="0"/>
                                          </p:stCondLst>
                                        </p:cTn>
                                        <p:tgtEl>
                                          <p:spTgt spid="48131">
                                            <p:txEl>
                                              <p:pRg st="5" end="5"/>
                                            </p:txEl>
                                          </p:spTgt>
                                        </p:tgtEl>
                                        <p:attrNameLst>
                                          <p:attrName>style.visibility</p:attrName>
                                        </p:attrNameLst>
                                      </p:cBhvr>
                                      <p:to>
                                        <p:strVal val="visible"/>
                                      </p:to>
                                    </p:set>
                                    <p:animEffect transition="in" filter="fade">
                                      <p:cBhvr>
                                        <p:cTn id="55" dur="1000"/>
                                        <p:tgtEl>
                                          <p:spTgt spid="48131">
                                            <p:txEl>
                                              <p:pRg st="5" end="5"/>
                                            </p:txEl>
                                          </p:spTgt>
                                        </p:tgtEl>
                                      </p:cBhvr>
                                    </p:animEffect>
                                    <p:anim calcmode="lin" valueType="num">
                                      <p:cBhvr>
                                        <p:cTn id="56" dur="1000" fill="hold"/>
                                        <p:tgtEl>
                                          <p:spTgt spid="48131">
                                            <p:txEl>
                                              <p:pRg st="5" end="5"/>
                                            </p:txEl>
                                          </p:spTgt>
                                        </p:tgtEl>
                                        <p:attrNameLst>
                                          <p:attrName>ppt_x</p:attrName>
                                        </p:attrNameLst>
                                      </p:cBhvr>
                                      <p:tavLst>
                                        <p:tav tm="0">
                                          <p:val>
                                            <p:strVal val="#ppt_x"/>
                                          </p:val>
                                        </p:tav>
                                        <p:tav tm="100000">
                                          <p:val>
                                            <p:strVal val="#ppt_x"/>
                                          </p:val>
                                        </p:tav>
                                      </p:tavLst>
                                    </p:anim>
                                    <p:anim calcmode="lin" valueType="num">
                                      <p:cBhvr>
                                        <p:cTn id="57" dur="898" decel="100000" fill="hold"/>
                                        <p:tgtEl>
                                          <p:spTgt spid="48131">
                                            <p:txEl>
                                              <p:pRg st="5" end="5"/>
                                            </p:txEl>
                                          </p:spTgt>
                                        </p:tgtEl>
                                        <p:attrNameLst>
                                          <p:attrName>ppt_y</p:attrName>
                                        </p:attrNameLst>
                                      </p:cBhvr>
                                      <p:tavLst>
                                        <p:tav tm="0">
                                          <p:val>
                                            <p:strVal val="#ppt_y+1"/>
                                          </p:val>
                                        </p:tav>
                                        <p:tav tm="100000">
                                          <p:val>
                                            <p:strVal val="#ppt_y-.03"/>
                                          </p:val>
                                        </p:tav>
                                      </p:tavLst>
                                    </p:anim>
                                    <p:anim calcmode="lin" valueType="num">
                                      <p:cBhvr>
                                        <p:cTn id="58" dur="100" accel="100000" fill="hold">
                                          <p:stCondLst>
                                            <p:cond delay="898"/>
                                          </p:stCondLst>
                                        </p:cTn>
                                        <p:tgtEl>
                                          <p:spTgt spid="48131">
                                            <p:txEl>
                                              <p:pRg st="5" end="5"/>
                                            </p:txEl>
                                          </p:spTgt>
                                        </p:tgtEl>
                                        <p:attrNameLst>
                                          <p:attrName>ppt_y</p:attrName>
                                        </p:attrNameLst>
                                      </p:cBhvr>
                                      <p:tavLst>
                                        <p:tav tm="0">
                                          <p:val>
                                            <p:strVal val="#ppt_y-.03"/>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37" presetClass="entr" presetSubtype="0" fill="hold" grpId="0" nodeType="clickEffect">
                                  <p:stCondLst>
                                    <p:cond delay="0"/>
                                  </p:stCondLst>
                                  <p:childTnLst>
                                    <p:set>
                                      <p:cBhvr>
                                        <p:cTn id="62" dur="1" fill="hold">
                                          <p:stCondLst>
                                            <p:cond delay="0"/>
                                          </p:stCondLst>
                                        </p:cTn>
                                        <p:tgtEl>
                                          <p:spTgt spid="48131">
                                            <p:txEl>
                                              <p:pRg st="6" end="6"/>
                                            </p:txEl>
                                          </p:spTgt>
                                        </p:tgtEl>
                                        <p:attrNameLst>
                                          <p:attrName>style.visibility</p:attrName>
                                        </p:attrNameLst>
                                      </p:cBhvr>
                                      <p:to>
                                        <p:strVal val="visible"/>
                                      </p:to>
                                    </p:set>
                                    <p:animEffect transition="in" filter="fade">
                                      <p:cBhvr>
                                        <p:cTn id="63" dur="1000"/>
                                        <p:tgtEl>
                                          <p:spTgt spid="48131">
                                            <p:txEl>
                                              <p:pRg st="6" end="6"/>
                                            </p:txEl>
                                          </p:spTgt>
                                        </p:tgtEl>
                                      </p:cBhvr>
                                    </p:animEffect>
                                    <p:anim calcmode="lin" valueType="num">
                                      <p:cBhvr>
                                        <p:cTn id="64" dur="1000" fill="hold"/>
                                        <p:tgtEl>
                                          <p:spTgt spid="48131">
                                            <p:txEl>
                                              <p:pRg st="6" end="6"/>
                                            </p:txEl>
                                          </p:spTgt>
                                        </p:tgtEl>
                                        <p:attrNameLst>
                                          <p:attrName>ppt_x</p:attrName>
                                        </p:attrNameLst>
                                      </p:cBhvr>
                                      <p:tavLst>
                                        <p:tav tm="0">
                                          <p:val>
                                            <p:strVal val="#ppt_x"/>
                                          </p:val>
                                        </p:tav>
                                        <p:tav tm="100000">
                                          <p:val>
                                            <p:strVal val="#ppt_x"/>
                                          </p:val>
                                        </p:tav>
                                      </p:tavLst>
                                    </p:anim>
                                    <p:anim calcmode="lin" valueType="num">
                                      <p:cBhvr>
                                        <p:cTn id="65" dur="898" decel="100000" fill="hold"/>
                                        <p:tgtEl>
                                          <p:spTgt spid="48131">
                                            <p:txEl>
                                              <p:pRg st="6" end="6"/>
                                            </p:txEl>
                                          </p:spTgt>
                                        </p:tgtEl>
                                        <p:attrNameLst>
                                          <p:attrName>ppt_y</p:attrName>
                                        </p:attrNameLst>
                                      </p:cBhvr>
                                      <p:tavLst>
                                        <p:tav tm="0">
                                          <p:val>
                                            <p:strVal val="#ppt_y+1"/>
                                          </p:val>
                                        </p:tav>
                                        <p:tav tm="100000">
                                          <p:val>
                                            <p:strVal val="#ppt_y-.03"/>
                                          </p:val>
                                        </p:tav>
                                      </p:tavLst>
                                    </p:anim>
                                    <p:anim calcmode="lin" valueType="num">
                                      <p:cBhvr>
                                        <p:cTn id="66" dur="100" accel="100000" fill="hold">
                                          <p:stCondLst>
                                            <p:cond delay="898"/>
                                          </p:stCondLst>
                                        </p:cTn>
                                        <p:tgtEl>
                                          <p:spTgt spid="48131">
                                            <p:txEl>
                                              <p:pRg st="6" end="6"/>
                                            </p:txEl>
                                          </p:spTgt>
                                        </p:tgtEl>
                                        <p:attrNameLst>
                                          <p:attrName>ppt_y</p:attrName>
                                        </p:attrNameLst>
                                      </p:cBhvr>
                                      <p:tavLst>
                                        <p:tav tm="0">
                                          <p:val>
                                            <p:strVal val="#ppt_y-.03"/>
                                          </p:val>
                                        </p:tav>
                                        <p:tav tm="100000">
                                          <p:val>
                                            <p:strVal val="#ppt_y"/>
                                          </p:val>
                                        </p:tav>
                                      </p:tavLst>
                                    </p:anim>
                                  </p:childTnLst>
                                </p:cTn>
                              </p:par>
                            </p:childTnLst>
                          </p:cTn>
                        </p:par>
                      </p:childTnLst>
                    </p:cTn>
                  </p:par>
                  <p:par>
                    <p:cTn id="67" fill="hold">
                      <p:stCondLst>
                        <p:cond delay="indefinite"/>
                      </p:stCondLst>
                      <p:childTnLst>
                        <p:par>
                          <p:cTn id="68" fill="hold">
                            <p:stCondLst>
                              <p:cond delay="0"/>
                            </p:stCondLst>
                            <p:childTnLst>
                              <p:par>
                                <p:cTn id="69" presetID="37" presetClass="entr" presetSubtype="0" fill="hold" grpId="0" nodeType="clickEffect">
                                  <p:stCondLst>
                                    <p:cond delay="0"/>
                                  </p:stCondLst>
                                  <p:childTnLst>
                                    <p:set>
                                      <p:cBhvr>
                                        <p:cTn id="70" dur="1" fill="hold">
                                          <p:stCondLst>
                                            <p:cond delay="0"/>
                                          </p:stCondLst>
                                        </p:cTn>
                                        <p:tgtEl>
                                          <p:spTgt spid="48131">
                                            <p:txEl>
                                              <p:pRg st="7" end="7"/>
                                            </p:txEl>
                                          </p:spTgt>
                                        </p:tgtEl>
                                        <p:attrNameLst>
                                          <p:attrName>style.visibility</p:attrName>
                                        </p:attrNameLst>
                                      </p:cBhvr>
                                      <p:to>
                                        <p:strVal val="visible"/>
                                      </p:to>
                                    </p:set>
                                    <p:animEffect transition="in" filter="fade">
                                      <p:cBhvr>
                                        <p:cTn id="71" dur="1000"/>
                                        <p:tgtEl>
                                          <p:spTgt spid="48131">
                                            <p:txEl>
                                              <p:pRg st="7" end="7"/>
                                            </p:txEl>
                                          </p:spTgt>
                                        </p:tgtEl>
                                      </p:cBhvr>
                                    </p:animEffect>
                                    <p:anim calcmode="lin" valueType="num">
                                      <p:cBhvr>
                                        <p:cTn id="72" dur="1000" fill="hold"/>
                                        <p:tgtEl>
                                          <p:spTgt spid="48131">
                                            <p:txEl>
                                              <p:pRg st="7" end="7"/>
                                            </p:txEl>
                                          </p:spTgt>
                                        </p:tgtEl>
                                        <p:attrNameLst>
                                          <p:attrName>ppt_x</p:attrName>
                                        </p:attrNameLst>
                                      </p:cBhvr>
                                      <p:tavLst>
                                        <p:tav tm="0">
                                          <p:val>
                                            <p:strVal val="#ppt_x"/>
                                          </p:val>
                                        </p:tav>
                                        <p:tav tm="100000">
                                          <p:val>
                                            <p:strVal val="#ppt_x"/>
                                          </p:val>
                                        </p:tav>
                                      </p:tavLst>
                                    </p:anim>
                                    <p:anim calcmode="lin" valueType="num">
                                      <p:cBhvr>
                                        <p:cTn id="73" dur="898" decel="100000" fill="hold"/>
                                        <p:tgtEl>
                                          <p:spTgt spid="48131">
                                            <p:txEl>
                                              <p:pRg st="7" end="7"/>
                                            </p:txEl>
                                          </p:spTgt>
                                        </p:tgtEl>
                                        <p:attrNameLst>
                                          <p:attrName>ppt_y</p:attrName>
                                        </p:attrNameLst>
                                      </p:cBhvr>
                                      <p:tavLst>
                                        <p:tav tm="0">
                                          <p:val>
                                            <p:strVal val="#ppt_y+1"/>
                                          </p:val>
                                        </p:tav>
                                        <p:tav tm="100000">
                                          <p:val>
                                            <p:strVal val="#ppt_y-.03"/>
                                          </p:val>
                                        </p:tav>
                                      </p:tavLst>
                                    </p:anim>
                                    <p:anim calcmode="lin" valueType="num">
                                      <p:cBhvr>
                                        <p:cTn id="74" dur="100" accel="100000" fill="hold">
                                          <p:stCondLst>
                                            <p:cond delay="898"/>
                                          </p:stCondLst>
                                        </p:cTn>
                                        <p:tgtEl>
                                          <p:spTgt spid="48131">
                                            <p:txEl>
                                              <p:pRg st="7" end="7"/>
                                            </p:txEl>
                                          </p:spTgt>
                                        </p:tgtEl>
                                        <p:attrNameLst>
                                          <p:attrName>ppt_y</p:attrName>
                                        </p:attrNameLst>
                                      </p:cBhvr>
                                      <p:tavLst>
                                        <p:tav tm="0">
                                          <p:val>
                                            <p:strVal val="#ppt_y-.03"/>
                                          </p:val>
                                        </p:tav>
                                        <p:tav tm="100000">
                                          <p:val>
                                            <p:strVal val="#ppt_y"/>
                                          </p:val>
                                        </p:tav>
                                      </p:tavLst>
                                    </p:anim>
                                  </p:childTnLst>
                                </p:cTn>
                              </p:par>
                            </p:childTnLst>
                          </p:cTn>
                        </p:par>
                      </p:childTnLst>
                    </p:cTn>
                  </p:par>
                  <p:par>
                    <p:cTn id="75" fill="hold">
                      <p:stCondLst>
                        <p:cond delay="indefinite"/>
                      </p:stCondLst>
                      <p:childTnLst>
                        <p:par>
                          <p:cTn id="76" fill="hold">
                            <p:stCondLst>
                              <p:cond delay="0"/>
                            </p:stCondLst>
                            <p:childTnLst>
                              <p:par>
                                <p:cTn id="77" presetID="37" presetClass="entr" presetSubtype="0" fill="hold" grpId="0" nodeType="clickEffect">
                                  <p:stCondLst>
                                    <p:cond delay="0"/>
                                  </p:stCondLst>
                                  <p:childTnLst>
                                    <p:set>
                                      <p:cBhvr>
                                        <p:cTn id="78" dur="1" fill="hold">
                                          <p:stCondLst>
                                            <p:cond delay="0"/>
                                          </p:stCondLst>
                                        </p:cTn>
                                        <p:tgtEl>
                                          <p:spTgt spid="48131">
                                            <p:txEl>
                                              <p:pRg st="8" end="8"/>
                                            </p:txEl>
                                          </p:spTgt>
                                        </p:tgtEl>
                                        <p:attrNameLst>
                                          <p:attrName>style.visibility</p:attrName>
                                        </p:attrNameLst>
                                      </p:cBhvr>
                                      <p:to>
                                        <p:strVal val="visible"/>
                                      </p:to>
                                    </p:set>
                                    <p:animEffect transition="in" filter="fade">
                                      <p:cBhvr>
                                        <p:cTn id="79" dur="1000"/>
                                        <p:tgtEl>
                                          <p:spTgt spid="48131">
                                            <p:txEl>
                                              <p:pRg st="8" end="8"/>
                                            </p:txEl>
                                          </p:spTgt>
                                        </p:tgtEl>
                                      </p:cBhvr>
                                    </p:animEffect>
                                    <p:anim calcmode="lin" valueType="num">
                                      <p:cBhvr>
                                        <p:cTn id="80" dur="1000" fill="hold"/>
                                        <p:tgtEl>
                                          <p:spTgt spid="48131">
                                            <p:txEl>
                                              <p:pRg st="8" end="8"/>
                                            </p:txEl>
                                          </p:spTgt>
                                        </p:tgtEl>
                                        <p:attrNameLst>
                                          <p:attrName>ppt_x</p:attrName>
                                        </p:attrNameLst>
                                      </p:cBhvr>
                                      <p:tavLst>
                                        <p:tav tm="0">
                                          <p:val>
                                            <p:strVal val="#ppt_x"/>
                                          </p:val>
                                        </p:tav>
                                        <p:tav tm="100000">
                                          <p:val>
                                            <p:strVal val="#ppt_x"/>
                                          </p:val>
                                        </p:tav>
                                      </p:tavLst>
                                    </p:anim>
                                    <p:anim calcmode="lin" valueType="num">
                                      <p:cBhvr>
                                        <p:cTn id="81" dur="898" decel="100000" fill="hold"/>
                                        <p:tgtEl>
                                          <p:spTgt spid="48131">
                                            <p:txEl>
                                              <p:pRg st="8" end="8"/>
                                            </p:txEl>
                                          </p:spTgt>
                                        </p:tgtEl>
                                        <p:attrNameLst>
                                          <p:attrName>ppt_y</p:attrName>
                                        </p:attrNameLst>
                                      </p:cBhvr>
                                      <p:tavLst>
                                        <p:tav tm="0">
                                          <p:val>
                                            <p:strVal val="#ppt_y+1"/>
                                          </p:val>
                                        </p:tav>
                                        <p:tav tm="100000">
                                          <p:val>
                                            <p:strVal val="#ppt_y-.03"/>
                                          </p:val>
                                        </p:tav>
                                      </p:tavLst>
                                    </p:anim>
                                    <p:anim calcmode="lin" valueType="num">
                                      <p:cBhvr>
                                        <p:cTn id="82" dur="100" accel="100000" fill="hold">
                                          <p:stCondLst>
                                            <p:cond delay="898"/>
                                          </p:stCondLst>
                                        </p:cTn>
                                        <p:tgtEl>
                                          <p:spTgt spid="48131">
                                            <p:txEl>
                                              <p:pRg st="8" end="8"/>
                                            </p:txEl>
                                          </p:spTgt>
                                        </p:tgtEl>
                                        <p:attrNameLst>
                                          <p:attrName>ppt_y</p:attrName>
                                        </p:attrNameLst>
                                      </p:cBhvr>
                                      <p:tavLst>
                                        <p:tav tm="0">
                                          <p:val>
                                            <p:strVal val="#ppt_y-.03"/>
                                          </p:val>
                                        </p:tav>
                                        <p:tav tm="100000">
                                          <p:val>
                                            <p:strVal val="#ppt_y"/>
                                          </p:val>
                                        </p:tav>
                                      </p:tavLst>
                                    </p:anim>
                                  </p:childTnLst>
                                </p:cTn>
                              </p:par>
                            </p:childTnLst>
                          </p:cTn>
                        </p:par>
                      </p:childTnLst>
                    </p:cTn>
                  </p:par>
                  <p:par>
                    <p:cTn id="83" fill="hold">
                      <p:stCondLst>
                        <p:cond delay="indefinite"/>
                      </p:stCondLst>
                      <p:childTnLst>
                        <p:par>
                          <p:cTn id="84" fill="hold">
                            <p:stCondLst>
                              <p:cond delay="0"/>
                            </p:stCondLst>
                            <p:childTnLst>
                              <p:par>
                                <p:cTn id="85" presetID="37" presetClass="entr" presetSubtype="0" fill="hold" grpId="0" nodeType="clickEffect">
                                  <p:stCondLst>
                                    <p:cond delay="0"/>
                                  </p:stCondLst>
                                  <p:childTnLst>
                                    <p:set>
                                      <p:cBhvr>
                                        <p:cTn id="86" dur="1" fill="hold">
                                          <p:stCondLst>
                                            <p:cond delay="0"/>
                                          </p:stCondLst>
                                        </p:cTn>
                                        <p:tgtEl>
                                          <p:spTgt spid="48131">
                                            <p:txEl>
                                              <p:pRg st="9" end="9"/>
                                            </p:txEl>
                                          </p:spTgt>
                                        </p:tgtEl>
                                        <p:attrNameLst>
                                          <p:attrName>style.visibility</p:attrName>
                                        </p:attrNameLst>
                                      </p:cBhvr>
                                      <p:to>
                                        <p:strVal val="visible"/>
                                      </p:to>
                                    </p:set>
                                    <p:animEffect transition="in" filter="fade">
                                      <p:cBhvr>
                                        <p:cTn id="87" dur="1000"/>
                                        <p:tgtEl>
                                          <p:spTgt spid="48131">
                                            <p:txEl>
                                              <p:pRg st="9" end="9"/>
                                            </p:txEl>
                                          </p:spTgt>
                                        </p:tgtEl>
                                      </p:cBhvr>
                                    </p:animEffect>
                                    <p:anim calcmode="lin" valueType="num">
                                      <p:cBhvr>
                                        <p:cTn id="88" dur="1000" fill="hold"/>
                                        <p:tgtEl>
                                          <p:spTgt spid="48131">
                                            <p:txEl>
                                              <p:pRg st="9" end="9"/>
                                            </p:txEl>
                                          </p:spTgt>
                                        </p:tgtEl>
                                        <p:attrNameLst>
                                          <p:attrName>ppt_x</p:attrName>
                                        </p:attrNameLst>
                                      </p:cBhvr>
                                      <p:tavLst>
                                        <p:tav tm="0">
                                          <p:val>
                                            <p:strVal val="#ppt_x"/>
                                          </p:val>
                                        </p:tav>
                                        <p:tav tm="100000">
                                          <p:val>
                                            <p:strVal val="#ppt_x"/>
                                          </p:val>
                                        </p:tav>
                                      </p:tavLst>
                                    </p:anim>
                                    <p:anim calcmode="lin" valueType="num">
                                      <p:cBhvr>
                                        <p:cTn id="89" dur="898" decel="100000" fill="hold"/>
                                        <p:tgtEl>
                                          <p:spTgt spid="48131">
                                            <p:txEl>
                                              <p:pRg st="9" end="9"/>
                                            </p:txEl>
                                          </p:spTgt>
                                        </p:tgtEl>
                                        <p:attrNameLst>
                                          <p:attrName>ppt_y</p:attrName>
                                        </p:attrNameLst>
                                      </p:cBhvr>
                                      <p:tavLst>
                                        <p:tav tm="0">
                                          <p:val>
                                            <p:strVal val="#ppt_y+1"/>
                                          </p:val>
                                        </p:tav>
                                        <p:tav tm="100000">
                                          <p:val>
                                            <p:strVal val="#ppt_y-.03"/>
                                          </p:val>
                                        </p:tav>
                                      </p:tavLst>
                                    </p:anim>
                                    <p:anim calcmode="lin" valueType="num">
                                      <p:cBhvr>
                                        <p:cTn id="90" dur="100" accel="100000" fill="hold">
                                          <p:stCondLst>
                                            <p:cond delay="898"/>
                                          </p:stCondLst>
                                        </p:cTn>
                                        <p:tgtEl>
                                          <p:spTgt spid="48131">
                                            <p:txEl>
                                              <p:pRg st="9" end="9"/>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130" grpId="0"/>
      <p:bldP spid="48131" grpId="0" build="p"/>
    </p:bldLst>
  </p:timing>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1682" name="Rectangle 2"/>
          <p:cNvSpPr>
            <a:spLocks noGrp="1" noChangeArrowheads="1"/>
          </p:cNvSpPr>
          <p:nvPr>
            <p:ph type="ctrTitle"/>
          </p:nvPr>
        </p:nvSpPr>
        <p:spPr>
          <a:xfrm>
            <a:off x="684213" y="2420938"/>
            <a:ext cx="7772400" cy="1470025"/>
          </a:xfrm>
        </p:spPr>
        <p:txBody>
          <a:bodyPr/>
          <a:lstStyle/>
          <a:p>
            <a:r>
              <a:rPr lang="en-US" sz="6000"/>
              <a:t>Indian Success Stories</a:t>
            </a:r>
            <a:endParaRPr lang="en-GB" sz="6000"/>
          </a:p>
        </p:txBody>
      </p:sp>
    </p:spTree>
  </p:cSld>
  <p:clrMapOvr>
    <a:masterClrMapping/>
  </p:clrMapOvr>
  <p:transition>
    <p:split orient="vert" dir="in"/>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grpId="0" nodeType="withEffect">
                                  <p:stCondLst>
                                    <p:cond delay="0"/>
                                  </p:stCondLst>
                                  <p:childTnLst>
                                    <p:set>
                                      <p:cBhvr>
                                        <p:cTn id="6" dur="1" fill="hold">
                                          <p:stCondLst>
                                            <p:cond delay="0"/>
                                          </p:stCondLst>
                                        </p:cTn>
                                        <p:tgtEl>
                                          <p:spTgt spid="71682"/>
                                        </p:tgtEl>
                                        <p:attrNameLst>
                                          <p:attrName>style.visibility</p:attrName>
                                        </p:attrNameLst>
                                      </p:cBhvr>
                                      <p:to>
                                        <p:strVal val="visible"/>
                                      </p:to>
                                    </p:set>
                                    <p:anim calcmode="lin" valueType="num">
                                      <p:cBhvr>
                                        <p:cTn id="7" dur="1000" fill="hold"/>
                                        <p:tgtEl>
                                          <p:spTgt spid="71682"/>
                                        </p:tgtEl>
                                        <p:attrNameLst>
                                          <p:attrName>ppt_w</p:attrName>
                                        </p:attrNameLst>
                                      </p:cBhvr>
                                      <p:tavLst>
                                        <p:tav tm="0">
                                          <p:val>
                                            <p:strVal val="#ppt_w+.3"/>
                                          </p:val>
                                        </p:tav>
                                        <p:tav tm="100000">
                                          <p:val>
                                            <p:strVal val="#ppt_w"/>
                                          </p:val>
                                        </p:tav>
                                      </p:tavLst>
                                    </p:anim>
                                    <p:anim calcmode="lin" valueType="num">
                                      <p:cBhvr>
                                        <p:cTn id="8" dur="1000" fill="hold"/>
                                        <p:tgtEl>
                                          <p:spTgt spid="71682"/>
                                        </p:tgtEl>
                                        <p:attrNameLst>
                                          <p:attrName>ppt_h</p:attrName>
                                        </p:attrNameLst>
                                      </p:cBhvr>
                                      <p:tavLst>
                                        <p:tav tm="0">
                                          <p:val>
                                            <p:strVal val="#ppt_h"/>
                                          </p:val>
                                        </p:tav>
                                        <p:tav tm="100000">
                                          <p:val>
                                            <p:strVal val="#ppt_h"/>
                                          </p:val>
                                        </p:tav>
                                      </p:tavLst>
                                    </p:anim>
                                    <p:animEffect transition="in" filter="fade">
                                      <p:cBhvr>
                                        <p:cTn id="9" dur="1000"/>
                                        <p:tgtEl>
                                          <p:spTgt spid="7168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682"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ChangeArrowheads="1"/>
          </p:cNvSpPr>
          <p:nvPr>
            <p:ph type="title"/>
          </p:nvPr>
        </p:nvSpPr>
        <p:spPr/>
        <p:txBody>
          <a:bodyPr/>
          <a:lstStyle/>
          <a:p>
            <a:r>
              <a:rPr lang="en-US"/>
              <a:t>The Jaipur Example</a:t>
            </a:r>
            <a:endParaRPr lang="en-GB"/>
          </a:p>
        </p:txBody>
      </p:sp>
      <p:sp>
        <p:nvSpPr>
          <p:cNvPr id="56323" name="Rectangle 3"/>
          <p:cNvSpPr>
            <a:spLocks noGrp="1" noChangeArrowheads="1"/>
          </p:cNvSpPr>
          <p:nvPr>
            <p:ph type="body" idx="1"/>
          </p:nvPr>
        </p:nvSpPr>
        <p:spPr/>
        <p:txBody>
          <a:bodyPr/>
          <a:lstStyle/>
          <a:p>
            <a:pPr>
              <a:lnSpc>
                <a:spcPct val="80000"/>
              </a:lnSpc>
            </a:pPr>
            <a:r>
              <a:rPr lang="en-US" sz="2400"/>
              <a:t>After Jaipur High Court Judgement in 1994 ABC/ARV was started and has continued without hinderance from public, media or municipal authorities</a:t>
            </a:r>
            <a:r>
              <a:rPr lang="en-US" sz="1800"/>
              <a:t>.</a:t>
            </a:r>
          </a:p>
          <a:p>
            <a:pPr>
              <a:lnSpc>
                <a:spcPct val="80000"/>
              </a:lnSpc>
              <a:buFontTx/>
              <a:buNone/>
            </a:pPr>
            <a:endParaRPr lang="en-US" sz="1600"/>
          </a:p>
          <a:p>
            <a:pPr>
              <a:lnSpc>
                <a:spcPct val="80000"/>
              </a:lnSpc>
              <a:buFontTx/>
              <a:buNone/>
            </a:pPr>
            <a:r>
              <a:rPr lang="en-US" sz="1600"/>
              <a:t>The results spectacular:</a:t>
            </a:r>
          </a:p>
          <a:p>
            <a:pPr>
              <a:lnSpc>
                <a:spcPct val="80000"/>
              </a:lnSpc>
              <a:buFontTx/>
              <a:buNone/>
            </a:pPr>
            <a:endParaRPr lang="en-US" sz="1600"/>
          </a:p>
          <a:p>
            <a:pPr>
              <a:lnSpc>
                <a:spcPct val="80000"/>
              </a:lnSpc>
              <a:buFont typeface="Wingdings" pitchFamily="2" charset="2"/>
              <a:buChar char="ü"/>
            </a:pPr>
            <a:r>
              <a:rPr lang="en-US" sz="2400"/>
              <a:t>No Rabies death for past 4 years. </a:t>
            </a:r>
          </a:p>
          <a:p>
            <a:pPr>
              <a:lnSpc>
                <a:spcPct val="80000"/>
              </a:lnSpc>
              <a:buFont typeface="Wingdings" pitchFamily="2" charset="2"/>
              <a:buChar char="ü"/>
            </a:pPr>
            <a:r>
              <a:rPr lang="en-US" sz="2400"/>
              <a:t>Dog bites reduced from 2500 in 1994 to about 100 in 2001.</a:t>
            </a:r>
          </a:p>
          <a:p>
            <a:pPr>
              <a:lnSpc>
                <a:spcPct val="80000"/>
              </a:lnSpc>
              <a:buFont typeface="Wingdings" pitchFamily="2" charset="2"/>
              <a:buChar char="ü"/>
            </a:pPr>
            <a:r>
              <a:rPr lang="en-US" sz="2400"/>
              <a:t>Most visitors to Jaipur comment that Jaipur street dogs are the healthiest in India and in far better conditions than in other towns and cities that do not have ABC programme.</a:t>
            </a:r>
          </a:p>
          <a:p>
            <a:pPr>
              <a:lnSpc>
                <a:spcPct val="80000"/>
              </a:lnSpc>
              <a:buFont typeface="Wingdings" pitchFamily="2" charset="2"/>
              <a:buChar char="ü"/>
            </a:pPr>
            <a:r>
              <a:rPr lang="en-US" sz="2400"/>
              <a:t>Jaipur project is known world wide as a successful pioneering project.</a:t>
            </a:r>
            <a:endParaRPr lang="en-GB" sz="2400"/>
          </a:p>
        </p:txBody>
      </p:sp>
      <p:sp>
        <p:nvSpPr>
          <p:cNvPr id="56324" name="AutoShape 4"/>
          <p:cNvSpPr>
            <a:spLocks noChangeArrowheads="1"/>
          </p:cNvSpPr>
          <p:nvPr/>
        </p:nvSpPr>
        <p:spPr bwMode="auto">
          <a:xfrm>
            <a:off x="7092950" y="692150"/>
            <a:ext cx="914400" cy="914400"/>
          </a:xfrm>
          <a:prstGeom prst="smileyFace">
            <a:avLst>
              <a:gd name="adj" fmla="val 4653"/>
            </a:avLst>
          </a:prstGeom>
          <a:solidFill>
            <a:schemeClr val="accent1"/>
          </a:solidFill>
          <a:ln w="9525">
            <a:solidFill>
              <a:schemeClr val="tx1"/>
            </a:solidFill>
            <a:round/>
            <a:headEnd/>
            <a:tailEnd/>
          </a:ln>
          <a:effectLst/>
        </p:spPr>
        <p:txBody>
          <a:bodyPr wrap="none" anchor="ctr"/>
          <a:lstStyle/>
          <a:p>
            <a:endParaRPr lang="en-US"/>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3730" name="Rectangle 2"/>
          <p:cNvSpPr>
            <a:spLocks noGrp="1" noChangeArrowheads="1"/>
          </p:cNvSpPr>
          <p:nvPr>
            <p:ph type="ctrTitle"/>
          </p:nvPr>
        </p:nvSpPr>
        <p:spPr/>
        <p:txBody>
          <a:bodyPr/>
          <a:lstStyle/>
          <a:p>
            <a:r>
              <a:rPr lang="en-US" sz="4800"/>
              <a:t>ABC/ARV</a:t>
            </a:r>
            <a:br>
              <a:rPr lang="en-US" sz="4800"/>
            </a:br>
            <a:r>
              <a:rPr lang="en-US" sz="4800"/>
              <a:t>Internationally Favoured</a:t>
            </a:r>
            <a:endParaRPr lang="en-GB" sz="4800"/>
          </a:p>
        </p:txBody>
      </p:sp>
    </p:spTree>
  </p:cSld>
  <p:clrMapOvr>
    <a:masterClrMapping/>
  </p:clrMapOvr>
  <p:transition>
    <p:split orient="vert" dir="in"/>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grpId="0" nodeType="withEffect">
                                  <p:stCondLst>
                                    <p:cond delay="0"/>
                                  </p:stCondLst>
                                  <p:childTnLst>
                                    <p:set>
                                      <p:cBhvr>
                                        <p:cTn id="6" dur="1" fill="hold">
                                          <p:stCondLst>
                                            <p:cond delay="0"/>
                                          </p:stCondLst>
                                        </p:cTn>
                                        <p:tgtEl>
                                          <p:spTgt spid="73730"/>
                                        </p:tgtEl>
                                        <p:attrNameLst>
                                          <p:attrName>style.visibility</p:attrName>
                                        </p:attrNameLst>
                                      </p:cBhvr>
                                      <p:to>
                                        <p:strVal val="visible"/>
                                      </p:to>
                                    </p:set>
                                    <p:anim calcmode="lin" valueType="num">
                                      <p:cBhvr>
                                        <p:cTn id="7" dur="1000" fill="hold"/>
                                        <p:tgtEl>
                                          <p:spTgt spid="73730"/>
                                        </p:tgtEl>
                                        <p:attrNameLst>
                                          <p:attrName>ppt_w</p:attrName>
                                        </p:attrNameLst>
                                      </p:cBhvr>
                                      <p:tavLst>
                                        <p:tav tm="0">
                                          <p:val>
                                            <p:strVal val="#ppt_w+.3"/>
                                          </p:val>
                                        </p:tav>
                                        <p:tav tm="100000">
                                          <p:val>
                                            <p:strVal val="#ppt_w"/>
                                          </p:val>
                                        </p:tav>
                                      </p:tavLst>
                                    </p:anim>
                                    <p:anim calcmode="lin" valueType="num">
                                      <p:cBhvr>
                                        <p:cTn id="8" dur="1000" fill="hold"/>
                                        <p:tgtEl>
                                          <p:spTgt spid="73730"/>
                                        </p:tgtEl>
                                        <p:attrNameLst>
                                          <p:attrName>ppt_h</p:attrName>
                                        </p:attrNameLst>
                                      </p:cBhvr>
                                      <p:tavLst>
                                        <p:tav tm="0">
                                          <p:val>
                                            <p:strVal val="#ppt_h"/>
                                          </p:val>
                                        </p:tav>
                                        <p:tav tm="100000">
                                          <p:val>
                                            <p:strVal val="#ppt_h"/>
                                          </p:val>
                                        </p:tav>
                                      </p:tavLst>
                                    </p:anim>
                                    <p:animEffect transition="in" filter="fade">
                                      <p:cBhvr>
                                        <p:cTn id="9" dur="1000"/>
                                        <p:tgtEl>
                                          <p:spTgt spid="737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3730"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p:cNvSpPr>
            <a:spLocks noGrp="1" noChangeArrowheads="1"/>
          </p:cNvSpPr>
          <p:nvPr>
            <p:ph type="title"/>
          </p:nvPr>
        </p:nvSpPr>
        <p:spPr>
          <a:xfrm>
            <a:off x="685800" y="333375"/>
            <a:ext cx="7772400" cy="719138"/>
          </a:xfrm>
        </p:spPr>
        <p:txBody>
          <a:bodyPr/>
          <a:lstStyle/>
          <a:p>
            <a:r>
              <a:rPr lang="en-US" sz="3200"/>
              <a:t>Bangkok goes the Jaipur and Bangalore way</a:t>
            </a:r>
            <a:endParaRPr lang="en-GB" sz="3200"/>
          </a:p>
        </p:txBody>
      </p:sp>
      <p:sp>
        <p:nvSpPr>
          <p:cNvPr id="53251" name="Rectangle 3"/>
          <p:cNvSpPr>
            <a:spLocks noGrp="1" noChangeArrowheads="1"/>
          </p:cNvSpPr>
          <p:nvPr>
            <p:ph type="body" idx="1"/>
          </p:nvPr>
        </p:nvSpPr>
        <p:spPr>
          <a:xfrm>
            <a:off x="685800" y="1125538"/>
            <a:ext cx="7772400" cy="4970462"/>
          </a:xfrm>
        </p:spPr>
        <p:txBody>
          <a:bodyPr/>
          <a:lstStyle/>
          <a:p>
            <a:pPr>
              <a:lnSpc>
                <a:spcPct val="80000"/>
              </a:lnSpc>
            </a:pPr>
            <a:r>
              <a:rPr lang="en-GB" sz="2400" b="1"/>
              <a:t>Bangkok's stray dogs to be sterilised and microchipped</a:t>
            </a:r>
          </a:p>
          <a:p>
            <a:pPr>
              <a:lnSpc>
                <a:spcPct val="80000"/>
              </a:lnSpc>
              <a:buFontTx/>
              <a:buNone/>
            </a:pPr>
            <a:endParaRPr lang="en-GB" sz="2400" b="1"/>
          </a:p>
          <a:p>
            <a:pPr>
              <a:lnSpc>
                <a:spcPct val="80000"/>
              </a:lnSpc>
            </a:pPr>
            <a:r>
              <a:rPr lang="en-GB" sz="2000"/>
              <a:t>BANGKOK, March 12,02 (AFP) - The plan calls for the Bangkok Metropolitan Authority's Health Department and three universities to work together on catching and neutering the city's estimated 120,000 dogs.</a:t>
            </a:r>
          </a:p>
          <a:p>
            <a:pPr>
              <a:lnSpc>
                <a:spcPct val="80000"/>
              </a:lnSpc>
            </a:pPr>
            <a:r>
              <a:rPr lang="en-GB" sz="2000"/>
              <a:t>Stray dogs "are a major problem for the whole of Bangkok," said health department director Krit Hiranras. Around 3,50,000 people were bitten by dogs considered to be potentially infected with rabies last year, according to the Ministry of Public Health.</a:t>
            </a:r>
          </a:p>
          <a:p>
            <a:pPr>
              <a:lnSpc>
                <a:spcPct val="80000"/>
              </a:lnSpc>
            </a:pPr>
            <a:r>
              <a:rPr lang="en-GB" sz="2000"/>
              <a:t>A male dog would cost around 400 baht (nine dollars) to sterilise, while a female would cost 500 baht, Krit said, with the total cost of 54 million baht (INR 6 Crores)  to be footed by the city authorities.</a:t>
            </a:r>
          </a:p>
          <a:p>
            <a:pPr>
              <a:lnSpc>
                <a:spcPct val="80000"/>
              </a:lnSpc>
            </a:pPr>
            <a:r>
              <a:rPr lang="en-GB" sz="2000"/>
              <a:t>A cull is deemed unacceptable in the predominantly Buddhist country.</a:t>
            </a:r>
          </a:p>
          <a:p>
            <a:pPr>
              <a:lnSpc>
                <a:spcPct val="80000"/>
              </a:lnSpc>
              <a:buFontTx/>
              <a:buNone/>
            </a:pPr>
            <a:endParaRPr lang="en-GB" sz="1800"/>
          </a:p>
          <a:p>
            <a:pPr>
              <a:lnSpc>
                <a:spcPct val="80000"/>
              </a:lnSpc>
              <a:buFontTx/>
              <a:buNone/>
            </a:pPr>
            <a:r>
              <a:rPr lang="en-US" sz="1000"/>
              <a:t>Source: </a:t>
            </a:r>
            <a:r>
              <a:rPr lang="en-GB" sz="1000"/>
              <a:t>by Agence France-Presse. </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Grp="1" noChangeArrowheads="1"/>
          </p:cNvSpPr>
          <p:nvPr>
            <p:ph type="title"/>
          </p:nvPr>
        </p:nvSpPr>
        <p:spPr/>
        <p:txBody>
          <a:bodyPr/>
          <a:lstStyle/>
          <a:p>
            <a:pPr algn="l"/>
            <a:r>
              <a:rPr lang="en-US" sz="4000"/>
              <a:t>Fethiye,Turkey adopts ABC/ARV</a:t>
            </a:r>
            <a:endParaRPr lang="en-GB" sz="4000"/>
          </a:p>
        </p:txBody>
      </p:sp>
      <p:sp>
        <p:nvSpPr>
          <p:cNvPr id="60419" name="Rectangle 3"/>
          <p:cNvSpPr>
            <a:spLocks noGrp="1" noChangeArrowheads="1"/>
          </p:cNvSpPr>
          <p:nvPr>
            <p:ph type="body" idx="1"/>
          </p:nvPr>
        </p:nvSpPr>
        <p:spPr/>
        <p:txBody>
          <a:bodyPr/>
          <a:lstStyle/>
          <a:p>
            <a:pPr>
              <a:lnSpc>
                <a:spcPct val="80000"/>
              </a:lnSpc>
              <a:buFontTx/>
              <a:buNone/>
            </a:pPr>
            <a:endParaRPr lang="en-GB" sz="800"/>
          </a:p>
          <a:p>
            <a:pPr>
              <a:lnSpc>
                <a:spcPct val="80000"/>
              </a:lnSpc>
            </a:pPr>
            <a:r>
              <a:rPr lang="en-GB" sz="2000"/>
              <a:t>The </a:t>
            </a:r>
            <a:r>
              <a:rPr lang="en-GB" sz="2000" i="1"/>
              <a:t>Fethiye Stray Dog Project</a:t>
            </a:r>
            <a:r>
              <a:rPr lang="en-GB" sz="2000"/>
              <a:t> is the first of its kind in southwestern Turkey. It is a locally based, professionally managed operation that takes in strays, gives them vaccinations and medical care, sterilizes them, then releases them back to the streets once they are healthy. </a:t>
            </a:r>
          </a:p>
          <a:p>
            <a:pPr>
              <a:lnSpc>
                <a:spcPct val="80000"/>
              </a:lnSpc>
            </a:pPr>
            <a:r>
              <a:rPr lang="en-GB" sz="2000"/>
              <a:t/>
            </a:r>
            <a:br>
              <a:rPr lang="en-GB" sz="2000"/>
            </a:br>
            <a:r>
              <a:rPr lang="en-GB" sz="2000"/>
              <a:t>In its first year, the project significantly reduced the number of incidents involving aggressive dogs. Its ongoing success has encouraged the municipality of Fethiye to increase its support for the project.</a:t>
            </a:r>
            <a:br>
              <a:rPr lang="en-GB" sz="2000"/>
            </a:br>
            <a:endParaRPr lang="en-GB" sz="2000"/>
          </a:p>
          <a:p>
            <a:pPr>
              <a:lnSpc>
                <a:spcPct val="80000"/>
              </a:lnSpc>
            </a:pPr>
            <a:r>
              <a:rPr lang="en-GB" sz="2000"/>
              <a:t>The </a:t>
            </a:r>
            <a:r>
              <a:rPr lang="en-GB" sz="2000" i="1"/>
              <a:t>Fethiye Stray Dog Project</a:t>
            </a:r>
            <a:r>
              <a:rPr lang="en-GB" sz="2000"/>
              <a:t> offers localities throughout Turkey and the world a proven model program that can reduce stray dog overpopulation, improve the health of individual animals, and reduce human-animal conflicts.</a:t>
            </a:r>
            <a:r>
              <a:rPr lang="en-GB" sz="1200"/>
              <a:t> </a:t>
            </a:r>
            <a:br>
              <a:rPr lang="en-GB" sz="1200"/>
            </a:br>
            <a:endParaRPr lang="en-GB" sz="1200"/>
          </a:p>
          <a:p>
            <a:pPr>
              <a:lnSpc>
                <a:spcPct val="80000"/>
              </a:lnSpc>
            </a:pPr>
            <a:r>
              <a:rPr lang="en-US" sz="700"/>
              <a:t>www.ifaw.org</a:t>
            </a:r>
            <a:endParaRPr lang="en-GB" sz="70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1026"/>
          <p:cNvSpPr>
            <a:spLocks noGrp="1" noChangeArrowheads="1"/>
          </p:cNvSpPr>
          <p:nvPr>
            <p:ph type="title"/>
          </p:nvPr>
        </p:nvSpPr>
        <p:spPr/>
        <p:txBody>
          <a:bodyPr/>
          <a:lstStyle/>
          <a:p>
            <a:r>
              <a:rPr lang="en-US">
                <a:solidFill>
                  <a:schemeClr val="accent2"/>
                </a:solidFill>
              </a:rPr>
              <a:t>How Sri Lanka, Thailand have reduced incidences of rabies</a:t>
            </a:r>
            <a:r>
              <a:rPr lang="en-US"/>
              <a:t> </a:t>
            </a:r>
          </a:p>
        </p:txBody>
      </p:sp>
      <p:sp>
        <p:nvSpPr>
          <p:cNvPr id="64515" name="Rectangle 1027"/>
          <p:cNvSpPr>
            <a:spLocks noGrp="1" noChangeArrowheads="1"/>
          </p:cNvSpPr>
          <p:nvPr>
            <p:ph type="body" idx="1"/>
          </p:nvPr>
        </p:nvSpPr>
        <p:spPr>
          <a:xfrm>
            <a:off x="685800" y="2209800"/>
            <a:ext cx="7772400" cy="4114800"/>
          </a:xfrm>
        </p:spPr>
        <p:txBody>
          <a:bodyPr/>
          <a:lstStyle/>
          <a:p>
            <a:r>
              <a:rPr lang="en-US" sz="2800">
                <a:solidFill>
                  <a:schemeClr val="accent2"/>
                </a:solidFill>
              </a:rPr>
              <a:t>Developing Asian countries like Thailand, Laos, Vietnam, Sri Lanka, Philippines have seen marked reduction in rabies cases, NOT BECAUSE OF DOG DESTRUCTION CAMPAIGNS but because of Vaccinations.</a:t>
            </a:r>
          </a:p>
          <a:p>
            <a:r>
              <a:rPr lang="en-US" sz="2800">
                <a:solidFill>
                  <a:schemeClr val="accent2"/>
                </a:solidFill>
              </a:rPr>
              <a:t>It is up to us to either copy cruel practices which does not change rabies scenario or to adopt scientific policies which benefit humans more.</a:t>
            </a: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5780" name="Rectangle 4"/>
          <p:cNvSpPr>
            <a:spLocks noGrp="1" noChangeArrowheads="1"/>
          </p:cNvSpPr>
          <p:nvPr>
            <p:ph type="ctrTitle"/>
          </p:nvPr>
        </p:nvSpPr>
        <p:spPr/>
        <p:txBody>
          <a:bodyPr/>
          <a:lstStyle/>
          <a:p>
            <a:r>
              <a:rPr lang="en-US" sz="5400"/>
              <a:t>Killing of Dogs</a:t>
            </a:r>
            <a:br>
              <a:rPr lang="en-US" sz="5400"/>
            </a:br>
            <a:r>
              <a:rPr lang="en-US" sz="5400"/>
              <a:t>International Failures</a:t>
            </a:r>
            <a:endParaRPr lang="en-GB" sz="5400"/>
          </a:p>
        </p:txBody>
      </p:sp>
    </p:spTree>
  </p:cSld>
  <p:clrMapOvr>
    <a:masterClrMapping/>
  </p:clrMapOvr>
  <p:transition>
    <p:split orient="vert" dir="in"/>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grpId="0" nodeType="withEffect">
                                  <p:stCondLst>
                                    <p:cond delay="0"/>
                                  </p:stCondLst>
                                  <p:childTnLst>
                                    <p:set>
                                      <p:cBhvr>
                                        <p:cTn id="6" dur="1" fill="hold">
                                          <p:stCondLst>
                                            <p:cond delay="0"/>
                                          </p:stCondLst>
                                        </p:cTn>
                                        <p:tgtEl>
                                          <p:spTgt spid="75780"/>
                                        </p:tgtEl>
                                        <p:attrNameLst>
                                          <p:attrName>style.visibility</p:attrName>
                                        </p:attrNameLst>
                                      </p:cBhvr>
                                      <p:to>
                                        <p:strVal val="visible"/>
                                      </p:to>
                                    </p:set>
                                    <p:anim calcmode="lin" valueType="num">
                                      <p:cBhvr>
                                        <p:cTn id="7" dur="1000" fill="hold"/>
                                        <p:tgtEl>
                                          <p:spTgt spid="75780"/>
                                        </p:tgtEl>
                                        <p:attrNameLst>
                                          <p:attrName>ppt_w</p:attrName>
                                        </p:attrNameLst>
                                      </p:cBhvr>
                                      <p:tavLst>
                                        <p:tav tm="0">
                                          <p:val>
                                            <p:strVal val="#ppt_w+.3"/>
                                          </p:val>
                                        </p:tav>
                                        <p:tav tm="100000">
                                          <p:val>
                                            <p:strVal val="#ppt_w"/>
                                          </p:val>
                                        </p:tav>
                                      </p:tavLst>
                                    </p:anim>
                                    <p:anim calcmode="lin" valueType="num">
                                      <p:cBhvr>
                                        <p:cTn id="8" dur="1000" fill="hold"/>
                                        <p:tgtEl>
                                          <p:spTgt spid="75780"/>
                                        </p:tgtEl>
                                        <p:attrNameLst>
                                          <p:attrName>ppt_h</p:attrName>
                                        </p:attrNameLst>
                                      </p:cBhvr>
                                      <p:tavLst>
                                        <p:tav tm="0">
                                          <p:val>
                                            <p:strVal val="#ppt_h"/>
                                          </p:val>
                                        </p:tav>
                                        <p:tav tm="100000">
                                          <p:val>
                                            <p:strVal val="#ppt_h"/>
                                          </p:val>
                                        </p:tav>
                                      </p:tavLst>
                                    </p:anim>
                                    <p:animEffect transition="in" filter="fade">
                                      <p:cBhvr>
                                        <p:cTn id="9" dur="1000"/>
                                        <p:tgtEl>
                                          <p:spTgt spid="7578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5780" grpId="0"/>
    </p:bldLst>
  </p:timing>
</p:sld>
</file>

<file path=ppt/slides/slide2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0178" name="Rectangle 2"/>
          <p:cNvSpPr>
            <a:spLocks noGrp="1" noChangeArrowheads="1"/>
          </p:cNvSpPr>
          <p:nvPr>
            <p:ph type="title"/>
          </p:nvPr>
        </p:nvSpPr>
        <p:spPr/>
        <p:txBody>
          <a:bodyPr/>
          <a:lstStyle/>
          <a:p>
            <a:r>
              <a:rPr lang="en-US" sz="4000"/>
              <a:t>Why Rabies Exists in Dog unfriendly Pakistan?</a:t>
            </a:r>
            <a:endParaRPr lang="en-GB" sz="4000"/>
          </a:p>
        </p:txBody>
      </p:sp>
      <p:sp>
        <p:nvSpPr>
          <p:cNvPr id="50179" name="Rectangle 3"/>
          <p:cNvSpPr>
            <a:spLocks noGrp="1" noChangeArrowheads="1"/>
          </p:cNvSpPr>
          <p:nvPr>
            <p:ph type="body" idx="1"/>
          </p:nvPr>
        </p:nvSpPr>
        <p:spPr/>
        <p:txBody>
          <a:bodyPr/>
          <a:lstStyle/>
          <a:p>
            <a:pPr>
              <a:lnSpc>
                <a:spcPct val="90000"/>
              </a:lnSpc>
              <a:buFontTx/>
              <a:buNone/>
            </a:pPr>
            <a:r>
              <a:rPr lang="en-US" sz="2400"/>
              <a:t>According to Dr. Naseem Salahuddin, Liaquat National Hospital, Karachi</a:t>
            </a:r>
          </a:p>
          <a:p>
            <a:pPr>
              <a:lnSpc>
                <a:spcPct val="90000"/>
              </a:lnSpc>
              <a:buFontTx/>
              <a:buNone/>
            </a:pPr>
            <a:r>
              <a:rPr lang="en-US" sz="2400"/>
              <a:t>“The Incidence of Dog Bites from potentially rabid dogs is rising alarmingly ….. great public anxiety …... In Karachi, with a population of 13 million, the major referral centers including Govt. Hospitals report 55-60 cases of Dog bite per day and private hospitals 3-5 per day. </a:t>
            </a:r>
            <a:r>
              <a:rPr lang="en-US" sz="2400" i="1" u="sng"/>
              <a:t>Periodic dog destruction campaigns in large cities have not significantly reduced the number of dog bite cases.</a:t>
            </a:r>
            <a:r>
              <a:rPr lang="en-US" sz="2400"/>
              <a:t> The incidence of Rabies in Karachi was estimated to be 9 per million population”.</a:t>
            </a:r>
          </a:p>
          <a:p>
            <a:pPr>
              <a:lnSpc>
                <a:spcPct val="90000"/>
              </a:lnSpc>
              <a:buFontTx/>
              <a:buNone/>
            </a:pPr>
            <a:r>
              <a:rPr lang="en-US" sz="1400"/>
              <a:t>Source: WHO/CDS/CSR/APH/2000.5</a:t>
            </a:r>
            <a:endParaRPr lang="en-GB" sz="14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50178"/>
                                        </p:tgtEl>
                                        <p:attrNameLst>
                                          <p:attrName>style.visibility</p:attrName>
                                        </p:attrNameLst>
                                      </p:cBhvr>
                                      <p:to>
                                        <p:strVal val="visible"/>
                                      </p:to>
                                    </p:set>
                                    <p:animEffect transition="in" filter="fade">
                                      <p:cBhvr>
                                        <p:cTn id="7" dur="2000"/>
                                        <p:tgtEl>
                                          <p:spTgt spid="5017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0179">
                                            <p:txEl>
                                              <p:pRg st="0" end="0"/>
                                            </p:txEl>
                                          </p:spTgt>
                                        </p:tgtEl>
                                        <p:attrNameLst>
                                          <p:attrName>style.visibility</p:attrName>
                                        </p:attrNameLst>
                                      </p:cBhvr>
                                      <p:to>
                                        <p:strVal val="visible"/>
                                      </p:to>
                                    </p:set>
                                    <p:animEffect transition="in" filter="fade">
                                      <p:cBhvr>
                                        <p:cTn id="12" dur="2000"/>
                                        <p:tgtEl>
                                          <p:spTgt spid="50179">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50179">
                                            <p:txEl>
                                              <p:pRg st="1" end="1"/>
                                            </p:txEl>
                                          </p:spTgt>
                                        </p:tgtEl>
                                        <p:attrNameLst>
                                          <p:attrName>style.visibility</p:attrName>
                                        </p:attrNameLst>
                                      </p:cBhvr>
                                      <p:to>
                                        <p:strVal val="visible"/>
                                      </p:to>
                                    </p:set>
                                    <p:animEffect transition="in" filter="fade">
                                      <p:cBhvr>
                                        <p:cTn id="17" dur="2000"/>
                                        <p:tgtEl>
                                          <p:spTgt spid="50179">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50179">
                                            <p:txEl>
                                              <p:pRg st="2" end="2"/>
                                            </p:txEl>
                                          </p:spTgt>
                                        </p:tgtEl>
                                        <p:attrNameLst>
                                          <p:attrName>style.visibility</p:attrName>
                                        </p:attrNameLst>
                                      </p:cBhvr>
                                      <p:to>
                                        <p:strVal val="visible"/>
                                      </p:to>
                                    </p:set>
                                    <p:animEffect transition="in" filter="fade">
                                      <p:cBhvr>
                                        <p:cTn id="22" dur="2000"/>
                                        <p:tgtEl>
                                          <p:spTgt spid="50179">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178" grpId="0"/>
      <p:bldP spid="50179" grpId="0" build="p"/>
    </p:bldLst>
  </p:timing>
</p:sld>
</file>

<file path=ppt/slides/slide2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4274" name="Rectangle 2"/>
          <p:cNvSpPr>
            <a:spLocks noGrp="1" noChangeArrowheads="1"/>
          </p:cNvSpPr>
          <p:nvPr>
            <p:ph type="title"/>
          </p:nvPr>
        </p:nvSpPr>
        <p:spPr>
          <a:xfrm>
            <a:off x="684213" y="620713"/>
            <a:ext cx="7772400" cy="1871662"/>
          </a:xfrm>
        </p:spPr>
        <p:txBody>
          <a:bodyPr/>
          <a:lstStyle/>
          <a:p>
            <a:r>
              <a:rPr lang="en-GB" sz="4000" b="1"/>
              <a:t>Animal Bites and Rabies</a:t>
            </a:r>
            <a:br>
              <a:rPr lang="en-GB" sz="4000" b="1"/>
            </a:br>
            <a:r>
              <a:rPr lang="en-GB" sz="4000" b="1"/>
              <a:t> </a:t>
            </a:r>
            <a:r>
              <a:rPr lang="en-GB" sz="2800" b="1"/>
              <a:t>Situation in Iran</a:t>
            </a:r>
            <a:r>
              <a:rPr lang="en-GB" sz="2800"/>
              <a:t/>
            </a:r>
            <a:br>
              <a:rPr lang="en-GB" sz="2800"/>
            </a:br>
            <a:r>
              <a:rPr lang="en-GB" sz="1800"/>
              <a:t>M. Zeynali DVM, MPH,* A. Fayaz DVM, PhD,** A. Nadim MD, PhD***</a:t>
            </a:r>
            <a:r>
              <a:rPr lang="en-GB" sz="1800" i="1"/>
              <a:t/>
            </a:r>
            <a:br>
              <a:rPr lang="en-GB" sz="1800" i="1"/>
            </a:br>
            <a:r>
              <a:rPr lang="en-GB" sz="2000" i="1"/>
              <a:t>*Department General of Disease Control, Ministry of Health and Medical Education, Tehran, Iran</a:t>
            </a:r>
          </a:p>
        </p:txBody>
      </p:sp>
      <p:sp>
        <p:nvSpPr>
          <p:cNvPr id="54275" name="Rectangle 3"/>
          <p:cNvSpPr>
            <a:spLocks noGrp="1" noChangeArrowheads="1"/>
          </p:cNvSpPr>
          <p:nvPr>
            <p:ph type="body" idx="1"/>
          </p:nvPr>
        </p:nvSpPr>
        <p:spPr>
          <a:xfrm>
            <a:off x="685800" y="2997200"/>
            <a:ext cx="7772400" cy="3098800"/>
          </a:xfrm>
        </p:spPr>
        <p:txBody>
          <a:bodyPr/>
          <a:lstStyle/>
          <a:p>
            <a:pPr>
              <a:lnSpc>
                <a:spcPct val="80000"/>
              </a:lnSpc>
            </a:pPr>
            <a:r>
              <a:rPr lang="en-GB" sz="2800"/>
              <a:t>In Iran, the number of reported animal bites has increased dramatically from 66,370 in 1987 to 183,000 in 1997”.</a:t>
            </a:r>
          </a:p>
          <a:p>
            <a:pPr>
              <a:lnSpc>
                <a:spcPct val="80000"/>
              </a:lnSpc>
            </a:pPr>
            <a:r>
              <a:rPr lang="en-GB" sz="2800"/>
              <a:t>“Although the number of animal bites in our country is increasing, this rise is commensurate with the population growth rather than a genuine rise in prevalence”.</a:t>
            </a:r>
          </a:p>
          <a:p>
            <a:pPr>
              <a:lnSpc>
                <a:spcPct val="80000"/>
              </a:lnSpc>
            </a:pPr>
            <a:r>
              <a:rPr lang="en-US" sz="1800"/>
              <a:t>Source: www.sums.ac.ir</a:t>
            </a:r>
            <a:endParaRPr lang="en-GB" sz="1800"/>
          </a:p>
          <a:p>
            <a:pPr>
              <a:lnSpc>
                <a:spcPct val="80000"/>
              </a:lnSpc>
            </a:pPr>
            <a:endParaRPr lang="en-GB" sz="18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54274"/>
                                        </p:tgtEl>
                                        <p:attrNameLst>
                                          <p:attrName>style.visibility</p:attrName>
                                        </p:attrNameLst>
                                      </p:cBhvr>
                                      <p:to>
                                        <p:strVal val="visible"/>
                                      </p:to>
                                    </p:set>
                                    <p:animEffect transition="in" filter="fade">
                                      <p:cBhvr>
                                        <p:cTn id="7" dur="2000"/>
                                        <p:tgtEl>
                                          <p:spTgt spid="5427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54275">
                                            <p:txEl>
                                              <p:pRg st="0" end="0"/>
                                            </p:txEl>
                                          </p:spTgt>
                                        </p:tgtEl>
                                        <p:attrNameLst>
                                          <p:attrName>style.visibility</p:attrName>
                                        </p:attrNameLst>
                                      </p:cBhvr>
                                      <p:to>
                                        <p:strVal val="visible"/>
                                      </p:to>
                                    </p:set>
                                    <p:animEffect transition="in" filter="wipe(left)">
                                      <p:cBhvr>
                                        <p:cTn id="12" dur="500"/>
                                        <p:tgtEl>
                                          <p:spTgt spid="54275">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54275">
                                            <p:txEl>
                                              <p:pRg st="1" end="1"/>
                                            </p:txEl>
                                          </p:spTgt>
                                        </p:tgtEl>
                                        <p:attrNameLst>
                                          <p:attrName>style.visibility</p:attrName>
                                        </p:attrNameLst>
                                      </p:cBhvr>
                                      <p:to>
                                        <p:strVal val="visible"/>
                                      </p:to>
                                    </p:set>
                                    <p:animEffect transition="in" filter="wipe(left)">
                                      <p:cBhvr>
                                        <p:cTn id="17" dur="500"/>
                                        <p:tgtEl>
                                          <p:spTgt spid="54275">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54275">
                                            <p:txEl>
                                              <p:pRg st="2" end="2"/>
                                            </p:txEl>
                                          </p:spTgt>
                                        </p:tgtEl>
                                        <p:attrNameLst>
                                          <p:attrName>style.visibility</p:attrName>
                                        </p:attrNameLst>
                                      </p:cBhvr>
                                      <p:to>
                                        <p:strVal val="visible"/>
                                      </p:to>
                                    </p:set>
                                    <p:animEffect transition="in" filter="wipe(left)">
                                      <p:cBhvr>
                                        <p:cTn id="22" dur="500"/>
                                        <p:tgtEl>
                                          <p:spTgt spid="5427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274" grpId="0"/>
      <p:bldP spid="54275" grpId="0" build="p"/>
    </p:bldLst>
  </p:timing>
</p:sld>
</file>

<file path=ppt/slides/slide2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7828" name="Rectangle 4"/>
          <p:cNvSpPr>
            <a:spLocks noGrp="1" noChangeArrowheads="1"/>
          </p:cNvSpPr>
          <p:nvPr>
            <p:ph type="title"/>
          </p:nvPr>
        </p:nvSpPr>
        <p:spPr/>
        <p:txBody>
          <a:bodyPr/>
          <a:lstStyle/>
          <a:p>
            <a:r>
              <a:rPr lang="en-US" sz="4000"/>
              <a:t>Similar is the situation in some of the following Asian Countries</a:t>
            </a:r>
            <a:endParaRPr lang="en-GB" sz="4000"/>
          </a:p>
        </p:txBody>
      </p:sp>
      <p:sp>
        <p:nvSpPr>
          <p:cNvPr id="77829" name="Rectangle 5"/>
          <p:cNvSpPr>
            <a:spLocks noGrp="1" noChangeArrowheads="1"/>
          </p:cNvSpPr>
          <p:nvPr>
            <p:ph type="body" sz="half" idx="1"/>
          </p:nvPr>
        </p:nvSpPr>
        <p:spPr/>
        <p:txBody>
          <a:bodyPr/>
          <a:lstStyle/>
          <a:p>
            <a:pPr>
              <a:buFontTx/>
              <a:buNone/>
            </a:pPr>
            <a:r>
              <a:rPr lang="en-US"/>
              <a:t>Afganistan      </a:t>
            </a:r>
          </a:p>
          <a:p>
            <a:pPr>
              <a:buFontTx/>
              <a:buNone/>
            </a:pPr>
            <a:r>
              <a:rPr lang="en-US"/>
              <a:t>Bangladesh</a:t>
            </a:r>
          </a:p>
          <a:p>
            <a:pPr>
              <a:buFontTx/>
              <a:buNone/>
            </a:pPr>
            <a:r>
              <a:rPr lang="en-US"/>
              <a:t>Bhutan</a:t>
            </a:r>
          </a:p>
          <a:p>
            <a:pPr>
              <a:buFontTx/>
              <a:buNone/>
            </a:pPr>
            <a:r>
              <a:rPr lang="en-US"/>
              <a:t>Cambodia</a:t>
            </a:r>
          </a:p>
          <a:p>
            <a:pPr>
              <a:buFontTx/>
              <a:buNone/>
            </a:pPr>
            <a:r>
              <a:rPr lang="en-US"/>
              <a:t>Iran</a:t>
            </a:r>
          </a:p>
          <a:p>
            <a:pPr>
              <a:buFontTx/>
              <a:buNone/>
            </a:pPr>
            <a:r>
              <a:rPr lang="en-US"/>
              <a:t>Iraq</a:t>
            </a:r>
          </a:p>
          <a:p>
            <a:pPr>
              <a:buFontTx/>
              <a:buNone/>
            </a:pPr>
            <a:r>
              <a:rPr lang="en-US"/>
              <a:t>Jordan</a:t>
            </a:r>
          </a:p>
          <a:p>
            <a:pPr>
              <a:buFontTx/>
              <a:buNone/>
            </a:pPr>
            <a:r>
              <a:rPr lang="en-US"/>
              <a:t>	</a:t>
            </a:r>
          </a:p>
          <a:p>
            <a:pPr>
              <a:buFontTx/>
              <a:buNone/>
            </a:pPr>
            <a:endParaRPr lang="en-US"/>
          </a:p>
          <a:p>
            <a:pPr>
              <a:buFontTx/>
              <a:buNone/>
            </a:pPr>
            <a:endParaRPr lang="en-GB"/>
          </a:p>
        </p:txBody>
      </p:sp>
      <p:sp>
        <p:nvSpPr>
          <p:cNvPr id="77830" name="Rectangle 6"/>
          <p:cNvSpPr>
            <a:spLocks noGrp="1" noChangeArrowheads="1"/>
          </p:cNvSpPr>
          <p:nvPr>
            <p:ph type="body" sz="half" idx="2"/>
          </p:nvPr>
        </p:nvSpPr>
        <p:spPr/>
        <p:txBody>
          <a:bodyPr/>
          <a:lstStyle/>
          <a:p>
            <a:pPr>
              <a:buFontTx/>
              <a:buNone/>
            </a:pPr>
            <a:r>
              <a:rPr lang="en-US"/>
              <a:t>North Korea</a:t>
            </a:r>
          </a:p>
          <a:p>
            <a:pPr>
              <a:buFontTx/>
              <a:buNone/>
            </a:pPr>
            <a:r>
              <a:rPr lang="en-US"/>
              <a:t>Nepal	</a:t>
            </a:r>
          </a:p>
          <a:p>
            <a:pPr>
              <a:buFontTx/>
              <a:buNone/>
            </a:pPr>
            <a:r>
              <a:rPr lang="en-US"/>
              <a:t>Saudi Arabia</a:t>
            </a:r>
          </a:p>
          <a:p>
            <a:pPr>
              <a:buFontTx/>
              <a:buNone/>
            </a:pPr>
            <a:r>
              <a:rPr lang="en-US"/>
              <a:t>Syria</a:t>
            </a:r>
          </a:p>
          <a:p>
            <a:pPr>
              <a:buFontTx/>
              <a:buNone/>
            </a:pPr>
            <a:r>
              <a:rPr lang="en-US"/>
              <a:t>Ukraine</a:t>
            </a:r>
          </a:p>
          <a:p>
            <a:pPr>
              <a:buFontTx/>
              <a:buNone/>
            </a:pPr>
            <a:r>
              <a:rPr lang="en-US"/>
              <a:t>Uzbekistan</a:t>
            </a:r>
          </a:p>
          <a:p>
            <a:pPr>
              <a:buFontTx/>
              <a:buNone/>
            </a:pPr>
            <a:r>
              <a:rPr lang="en-US"/>
              <a:t>Yemen</a:t>
            </a:r>
            <a:endParaRPr lang="en-GB"/>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77828"/>
                                        </p:tgtEl>
                                        <p:attrNameLst>
                                          <p:attrName>style.visibility</p:attrName>
                                        </p:attrNameLst>
                                      </p:cBhvr>
                                      <p:to>
                                        <p:strVal val="visible"/>
                                      </p:to>
                                    </p:set>
                                    <p:animEffect transition="in" filter="fade">
                                      <p:cBhvr>
                                        <p:cTn id="7" dur="2000"/>
                                        <p:tgtEl>
                                          <p:spTgt spid="77828"/>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77829">
                                            <p:txEl>
                                              <p:pRg st="0" end="0"/>
                                            </p:txEl>
                                          </p:spTgt>
                                        </p:tgtEl>
                                        <p:attrNameLst>
                                          <p:attrName>style.visibility</p:attrName>
                                        </p:attrNameLst>
                                      </p:cBhvr>
                                      <p:to>
                                        <p:strVal val="visible"/>
                                      </p:to>
                                    </p:set>
                                    <p:animEffect transition="in" filter="wipe(left)">
                                      <p:cBhvr>
                                        <p:cTn id="12" dur="500"/>
                                        <p:tgtEl>
                                          <p:spTgt spid="77829">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77829">
                                            <p:txEl>
                                              <p:pRg st="1" end="1"/>
                                            </p:txEl>
                                          </p:spTgt>
                                        </p:tgtEl>
                                        <p:attrNameLst>
                                          <p:attrName>style.visibility</p:attrName>
                                        </p:attrNameLst>
                                      </p:cBhvr>
                                      <p:to>
                                        <p:strVal val="visible"/>
                                      </p:to>
                                    </p:set>
                                    <p:animEffect transition="in" filter="wipe(left)">
                                      <p:cBhvr>
                                        <p:cTn id="17" dur="500"/>
                                        <p:tgtEl>
                                          <p:spTgt spid="77829">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77829">
                                            <p:txEl>
                                              <p:pRg st="2" end="2"/>
                                            </p:txEl>
                                          </p:spTgt>
                                        </p:tgtEl>
                                        <p:attrNameLst>
                                          <p:attrName>style.visibility</p:attrName>
                                        </p:attrNameLst>
                                      </p:cBhvr>
                                      <p:to>
                                        <p:strVal val="visible"/>
                                      </p:to>
                                    </p:set>
                                    <p:animEffect transition="in" filter="wipe(left)">
                                      <p:cBhvr>
                                        <p:cTn id="22" dur="500"/>
                                        <p:tgtEl>
                                          <p:spTgt spid="77829">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77829">
                                            <p:txEl>
                                              <p:pRg st="3" end="3"/>
                                            </p:txEl>
                                          </p:spTgt>
                                        </p:tgtEl>
                                        <p:attrNameLst>
                                          <p:attrName>style.visibility</p:attrName>
                                        </p:attrNameLst>
                                      </p:cBhvr>
                                      <p:to>
                                        <p:strVal val="visible"/>
                                      </p:to>
                                    </p:set>
                                    <p:animEffect transition="in" filter="wipe(left)">
                                      <p:cBhvr>
                                        <p:cTn id="27" dur="500"/>
                                        <p:tgtEl>
                                          <p:spTgt spid="77829">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77829">
                                            <p:txEl>
                                              <p:pRg st="4" end="4"/>
                                            </p:txEl>
                                          </p:spTgt>
                                        </p:tgtEl>
                                        <p:attrNameLst>
                                          <p:attrName>style.visibility</p:attrName>
                                        </p:attrNameLst>
                                      </p:cBhvr>
                                      <p:to>
                                        <p:strVal val="visible"/>
                                      </p:to>
                                    </p:set>
                                    <p:animEffect transition="in" filter="wipe(left)">
                                      <p:cBhvr>
                                        <p:cTn id="32" dur="500"/>
                                        <p:tgtEl>
                                          <p:spTgt spid="77829">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grpId="0" nodeType="clickEffect">
                                  <p:stCondLst>
                                    <p:cond delay="0"/>
                                  </p:stCondLst>
                                  <p:childTnLst>
                                    <p:set>
                                      <p:cBhvr>
                                        <p:cTn id="36" dur="1" fill="hold">
                                          <p:stCondLst>
                                            <p:cond delay="0"/>
                                          </p:stCondLst>
                                        </p:cTn>
                                        <p:tgtEl>
                                          <p:spTgt spid="77829">
                                            <p:txEl>
                                              <p:pRg st="5" end="5"/>
                                            </p:txEl>
                                          </p:spTgt>
                                        </p:tgtEl>
                                        <p:attrNameLst>
                                          <p:attrName>style.visibility</p:attrName>
                                        </p:attrNameLst>
                                      </p:cBhvr>
                                      <p:to>
                                        <p:strVal val="visible"/>
                                      </p:to>
                                    </p:set>
                                    <p:animEffect transition="in" filter="wipe(left)">
                                      <p:cBhvr>
                                        <p:cTn id="37" dur="500"/>
                                        <p:tgtEl>
                                          <p:spTgt spid="77829">
                                            <p:txEl>
                                              <p:pRg st="5" end="5"/>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8" fill="hold" grpId="0" nodeType="clickEffect">
                                  <p:stCondLst>
                                    <p:cond delay="0"/>
                                  </p:stCondLst>
                                  <p:childTnLst>
                                    <p:set>
                                      <p:cBhvr>
                                        <p:cTn id="41" dur="1" fill="hold">
                                          <p:stCondLst>
                                            <p:cond delay="0"/>
                                          </p:stCondLst>
                                        </p:cTn>
                                        <p:tgtEl>
                                          <p:spTgt spid="77829">
                                            <p:txEl>
                                              <p:pRg st="6" end="6"/>
                                            </p:txEl>
                                          </p:spTgt>
                                        </p:tgtEl>
                                        <p:attrNameLst>
                                          <p:attrName>style.visibility</p:attrName>
                                        </p:attrNameLst>
                                      </p:cBhvr>
                                      <p:to>
                                        <p:strVal val="visible"/>
                                      </p:to>
                                    </p:set>
                                    <p:animEffect transition="in" filter="wipe(left)">
                                      <p:cBhvr>
                                        <p:cTn id="42" dur="500"/>
                                        <p:tgtEl>
                                          <p:spTgt spid="77829">
                                            <p:txEl>
                                              <p:pRg st="6" end="6"/>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8" fill="hold" grpId="0" nodeType="clickEffect">
                                  <p:stCondLst>
                                    <p:cond delay="0"/>
                                  </p:stCondLst>
                                  <p:childTnLst>
                                    <p:set>
                                      <p:cBhvr>
                                        <p:cTn id="46" dur="1" fill="hold">
                                          <p:stCondLst>
                                            <p:cond delay="0"/>
                                          </p:stCondLst>
                                        </p:cTn>
                                        <p:tgtEl>
                                          <p:spTgt spid="77829">
                                            <p:txEl>
                                              <p:pRg st="7" end="7"/>
                                            </p:txEl>
                                          </p:spTgt>
                                        </p:tgtEl>
                                        <p:attrNameLst>
                                          <p:attrName>style.visibility</p:attrName>
                                        </p:attrNameLst>
                                      </p:cBhvr>
                                      <p:to>
                                        <p:strVal val="visible"/>
                                      </p:to>
                                    </p:set>
                                    <p:animEffect transition="in" filter="wipe(left)">
                                      <p:cBhvr>
                                        <p:cTn id="47" dur="500"/>
                                        <p:tgtEl>
                                          <p:spTgt spid="77829">
                                            <p:txEl>
                                              <p:pRg st="7" end="7"/>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8" fill="hold" grpId="0" nodeType="clickEffect">
                                  <p:stCondLst>
                                    <p:cond delay="0"/>
                                  </p:stCondLst>
                                  <p:childTnLst>
                                    <p:set>
                                      <p:cBhvr>
                                        <p:cTn id="51" dur="1" fill="hold">
                                          <p:stCondLst>
                                            <p:cond delay="0"/>
                                          </p:stCondLst>
                                        </p:cTn>
                                        <p:tgtEl>
                                          <p:spTgt spid="77830">
                                            <p:txEl>
                                              <p:pRg st="0" end="0"/>
                                            </p:txEl>
                                          </p:spTgt>
                                        </p:tgtEl>
                                        <p:attrNameLst>
                                          <p:attrName>style.visibility</p:attrName>
                                        </p:attrNameLst>
                                      </p:cBhvr>
                                      <p:to>
                                        <p:strVal val="visible"/>
                                      </p:to>
                                    </p:set>
                                    <p:animEffect transition="in" filter="wipe(left)">
                                      <p:cBhvr>
                                        <p:cTn id="52" dur="500"/>
                                        <p:tgtEl>
                                          <p:spTgt spid="77830">
                                            <p:txEl>
                                              <p:pRg st="0" end="0"/>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22" presetClass="entr" presetSubtype="8" fill="hold" grpId="0" nodeType="clickEffect">
                                  <p:stCondLst>
                                    <p:cond delay="0"/>
                                  </p:stCondLst>
                                  <p:childTnLst>
                                    <p:set>
                                      <p:cBhvr>
                                        <p:cTn id="56" dur="1" fill="hold">
                                          <p:stCondLst>
                                            <p:cond delay="0"/>
                                          </p:stCondLst>
                                        </p:cTn>
                                        <p:tgtEl>
                                          <p:spTgt spid="77830">
                                            <p:txEl>
                                              <p:pRg st="1" end="1"/>
                                            </p:txEl>
                                          </p:spTgt>
                                        </p:tgtEl>
                                        <p:attrNameLst>
                                          <p:attrName>style.visibility</p:attrName>
                                        </p:attrNameLst>
                                      </p:cBhvr>
                                      <p:to>
                                        <p:strVal val="visible"/>
                                      </p:to>
                                    </p:set>
                                    <p:animEffect transition="in" filter="wipe(left)">
                                      <p:cBhvr>
                                        <p:cTn id="57" dur="500"/>
                                        <p:tgtEl>
                                          <p:spTgt spid="77830">
                                            <p:txEl>
                                              <p:pRg st="1" end="1"/>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22" presetClass="entr" presetSubtype="8" fill="hold" grpId="0" nodeType="clickEffect">
                                  <p:stCondLst>
                                    <p:cond delay="0"/>
                                  </p:stCondLst>
                                  <p:childTnLst>
                                    <p:set>
                                      <p:cBhvr>
                                        <p:cTn id="61" dur="1" fill="hold">
                                          <p:stCondLst>
                                            <p:cond delay="0"/>
                                          </p:stCondLst>
                                        </p:cTn>
                                        <p:tgtEl>
                                          <p:spTgt spid="77830">
                                            <p:txEl>
                                              <p:pRg st="2" end="2"/>
                                            </p:txEl>
                                          </p:spTgt>
                                        </p:tgtEl>
                                        <p:attrNameLst>
                                          <p:attrName>style.visibility</p:attrName>
                                        </p:attrNameLst>
                                      </p:cBhvr>
                                      <p:to>
                                        <p:strVal val="visible"/>
                                      </p:to>
                                    </p:set>
                                    <p:animEffect transition="in" filter="wipe(left)">
                                      <p:cBhvr>
                                        <p:cTn id="62" dur="500"/>
                                        <p:tgtEl>
                                          <p:spTgt spid="77830">
                                            <p:txEl>
                                              <p:pRg st="2" end="2"/>
                                            </p:txEl>
                                          </p:spTgt>
                                        </p:tgtEl>
                                      </p:cBhvr>
                                    </p:animEffect>
                                  </p:childTnLst>
                                </p:cTn>
                              </p:par>
                            </p:childTnLst>
                          </p:cTn>
                        </p:par>
                      </p:childTnLst>
                    </p:cTn>
                  </p:par>
                  <p:par>
                    <p:cTn id="63" fill="hold">
                      <p:stCondLst>
                        <p:cond delay="indefinite"/>
                      </p:stCondLst>
                      <p:childTnLst>
                        <p:par>
                          <p:cTn id="64" fill="hold">
                            <p:stCondLst>
                              <p:cond delay="0"/>
                            </p:stCondLst>
                            <p:childTnLst>
                              <p:par>
                                <p:cTn id="65" presetID="22" presetClass="entr" presetSubtype="8" fill="hold" grpId="0" nodeType="clickEffect">
                                  <p:stCondLst>
                                    <p:cond delay="0"/>
                                  </p:stCondLst>
                                  <p:childTnLst>
                                    <p:set>
                                      <p:cBhvr>
                                        <p:cTn id="66" dur="1" fill="hold">
                                          <p:stCondLst>
                                            <p:cond delay="0"/>
                                          </p:stCondLst>
                                        </p:cTn>
                                        <p:tgtEl>
                                          <p:spTgt spid="77830">
                                            <p:txEl>
                                              <p:pRg st="3" end="3"/>
                                            </p:txEl>
                                          </p:spTgt>
                                        </p:tgtEl>
                                        <p:attrNameLst>
                                          <p:attrName>style.visibility</p:attrName>
                                        </p:attrNameLst>
                                      </p:cBhvr>
                                      <p:to>
                                        <p:strVal val="visible"/>
                                      </p:to>
                                    </p:set>
                                    <p:animEffect transition="in" filter="wipe(left)">
                                      <p:cBhvr>
                                        <p:cTn id="67" dur="500"/>
                                        <p:tgtEl>
                                          <p:spTgt spid="77830">
                                            <p:txEl>
                                              <p:pRg st="3" end="3"/>
                                            </p:txEl>
                                          </p:spTgt>
                                        </p:tgtEl>
                                      </p:cBhvr>
                                    </p:animEffect>
                                  </p:childTnLst>
                                </p:cTn>
                              </p:par>
                            </p:childTnLst>
                          </p:cTn>
                        </p:par>
                      </p:childTnLst>
                    </p:cTn>
                  </p:par>
                  <p:par>
                    <p:cTn id="68" fill="hold">
                      <p:stCondLst>
                        <p:cond delay="indefinite"/>
                      </p:stCondLst>
                      <p:childTnLst>
                        <p:par>
                          <p:cTn id="69" fill="hold">
                            <p:stCondLst>
                              <p:cond delay="0"/>
                            </p:stCondLst>
                            <p:childTnLst>
                              <p:par>
                                <p:cTn id="70" presetID="22" presetClass="entr" presetSubtype="8" fill="hold" grpId="0" nodeType="clickEffect">
                                  <p:stCondLst>
                                    <p:cond delay="0"/>
                                  </p:stCondLst>
                                  <p:childTnLst>
                                    <p:set>
                                      <p:cBhvr>
                                        <p:cTn id="71" dur="1" fill="hold">
                                          <p:stCondLst>
                                            <p:cond delay="0"/>
                                          </p:stCondLst>
                                        </p:cTn>
                                        <p:tgtEl>
                                          <p:spTgt spid="77830">
                                            <p:txEl>
                                              <p:pRg st="4" end="4"/>
                                            </p:txEl>
                                          </p:spTgt>
                                        </p:tgtEl>
                                        <p:attrNameLst>
                                          <p:attrName>style.visibility</p:attrName>
                                        </p:attrNameLst>
                                      </p:cBhvr>
                                      <p:to>
                                        <p:strVal val="visible"/>
                                      </p:to>
                                    </p:set>
                                    <p:animEffect transition="in" filter="wipe(left)">
                                      <p:cBhvr>
                                        <p:cTn id="72" dur="500"/>
                                        <p:tgtEl>
                                          <p:spTgt spid="77830">
                                            <p:txEl>
                                              <p:pRg st="4" end="4"/>
                                            </p:txEl>
                                          </p:spTgt>
                                        </p:tgtEl>
                                      </p:cBhvr>
                                    </p:animEffect>
                                  </p:childTnLst>
                                </p:cTn>
                              </p:par>
                            </p:childTnLst>
                          </p:cTn>
                        </p:par>
                      </p:childTnLst>
                    </p:cTn>
                  </p:par>
                  <p:par>
                    <p:cTn id="73" fill="hold">
                      <p:stCondLst>
                        <p:cond delay="indefinite"/>
                      </p:stCondLst>
                      <p:childTnLst>
                        <p:par>
                          <p:cTn id="74" fill="hold">
                            <p:stCondLst>
                              <p:cond delay="0"/>
                            </p:stCondLst>
                            <p:childTnLst>
                              <p:par>
                                <p:cTn id="75" presetID="22" presetClass="entr" presetSubtype="8" fill="hold" grpId="0" nodeType="clickEffect">
                                  <p:stCondLst>
                                    <p:cond delay="0"/>
                                  </p:stCondLst>
                                  <p:childTnLst>
                                    <p:set>
                                      <p:cBhvr>
                                        <p:cTn id="76" dur="1" fill="hold">
                                          <p:stCondLst>
                                            <p:cond delay="0"/>
                                          </p:stCondLst>
                                        </p:cTn>
                                        <p:tgtEl>
                                          <p:spTgt spid="77830">
                                            <p:txEl>
                                              <p:pRg st="5" end="5"/>
                                            </p:txEl>
                                          </p:spTgt>
                                        </p:tgtEl>
                                        <p:attrNameLst>
                                          <p:attrName>style.visibility</p:attrName>
                                        </p:attrNameLst>
                                      </p:cBhvr>
                                      <p:to>
                                        <p:strVal val="visible"/>
                                      </p:to>
                                    </p:set>
                                    <p:animEffect transition="in" filter="wipe(left)">
                                      <p:cBhvr>
                                        <p:cTn id="77" dur="500"/>
                                        <p:tgtEl>
                                          <p:spTgt spid="77830">
                                            <p:txEl>
                                              <p:pRg st="5" end="5"/>
                                            </p:txEl>
                                          </p:spTgt>
                                        </p:tgtEl>
                                      </p:cBhvr>
                                    </p:animEffect>
                                  </p:childTnLst>
                                </p:cTn>
                              </p:par>
                            </p:childTnLst>
                          </p:cTn>
                        </p:par>
                      </p:childTnLst>
                    </p:cTn>
                  </p:par>
                  <p:par>
                    <p:cTn id="78" fill="hold">
                      <p:stCondLst>
                        <p:cond delay="indefinite"/>
                      </p:stCondLst>
                      <p:childTnLst>
                        <p:par>
                          <p:cTn id="79" fill="hold">
                            <p:stCondLst>
                              <p:cond delay="0"/>
                            </p:stCondLst>
                            <p:childTnLst>
                              <p:par>
                                <p:cTn id="80" presetID="22" presetClass="entr" presetSubtype="8" fill="hold" grpId="0" nodeType="clickEffect">
                                  <p:stCondLst>
                                    <p:cond delay="0"/>
                                  </p:stCondLst>
                                  <p:childTnLst>
                                    <p:set>
                                      <p:cBhvr>
                                        <p:cTn id="81" dur="1" fill="hold">
                                          <p:stCondLst>
                                            <p:cond delay="0"/>
                                          </p:stCondLst>
                                        </p:cTn>
                                        <p:tgtEl>
                                          <p:spTgt spid="77830">
                                            <p:txEl>
                                              <p:pRg st="6" end="6"/>
                                            </p:txEl>
                                          </p:spTgt>
                                        </p:tgtEl>
                                        <p:attrNameLst>
                                          <p:attrName>style.visibility</p:attrName>
                                        </p:attrNameLst>
                                      </p:cBhvr>
                                      <p:to>
                                        <p:strVal val="visible"/>
                                      </p:to>
                                    </p:set>
                                    <p:animEffect transition="in" filter="wipe(left)">
                                      <p:cBhvr>
                                        <p:cTn id="82" dur="500"/>
                                        <p:tgtEl>
                                          <p:spTgt spid="77830">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7828" grpId="0"/>
      <p:bldP spid="77829" grpId="0" build="p"/>
      <p:bldP spid="77830"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ChangeArrowheads="1"/>
          </p:cNvSpPr>
          <p:nvPr>
            <p:ph type="title"/>
          </p:nvPr>
        </p:nvSpPr>
        <p:spPr/>
        <p:txBody>
          <a:bodyPr/>
          <a:lstStyle/>
          <a:p>
            <a:r>
              <a:rPr lang="en-US" sz="4000"/>
              <a:t>  An Overview of Killer Diseases</a:t>
            </a:r>
            <a:endParaRPr lang="en-GB" sz="4000"/>
          </a:p>
        </p:txBody>
      </p:sp>
      <p:sp>
        <p:nvSpPr>
          <p:cNvPr id="62467" name="Rectangle 3"/>
          <p:cNvSpPr>
            <a:spLocks noGrp="1" noChangeArrowheads="1"/>
          </p:cNvSpPr>
          <p:nvPr>
            <p:ph type="body" idx="1"/>
          </p:nvPr>
        </p:nvSpPr>
        <p:spPr/>
        <p:txBody>
          <a:bodyPr/>
          <a:lstStyle/>
          <a:p>
            <a:pPr>
              <a:lnSpc>
                <a:spcPct val="80000"/>
              </a:lnSpc>
            </a:pPr>
            <a:r>
              <a:rPr lang="en-US" sz="1800"/>
              <a:t>Infectious diseases are the world biggest killer of children and adults.</a:t>
            </a:r>
          </a:p>
          <a:p>
            <a:pPr>
              <a:lnSpc>
                <a:spcPct val="80000"/>
              </a:lnSpc>
              <a:buFontTx/>
              <a:buNone/>
            </a:pPr>
            <a:endParaRPr lang="en-US" sz="1800"/>
          </a:p>
          <a:p>
            <a:pPr>
              <a:lnSpc>
                <a:spcPct val="80000"/>
              </a:lnSpc>
            </a:pPr>
            <a:r>
              <a:rPr lang="en-US" sz="1800"/>
              <a:t>Six diseases cause 90% of infectious disease deaths and rabies is not one of them.</a:t>
            </a:r>
          </a:p>
          <a:p>
            <a:pPr>
              <a:lnSpc>
                <a:spcPct val="80000"/>
              </a:lnSpc>
            </a:pPr>
            <a:r>
              <a:rPr lang="en-US" sz="1600"/>
              <a:t>Prominent killer diseases:</a:t>
            </a:r>
          </a:p>
          <a:p>
            <a:pPr>
              <a:lnSpc>
                <a:spcPct val="80000"/>
              </a:lnSpc>
            </a:pPr>
            <a:r>
              <a:rPr lang="en-US" sz="1600"/>
              <a:t>HIV/AIDS – 336 Lakhs, with no cure in Horizon.</a:t>
            </a:r>
          </a:p>
          <a:p>
            <a:pPr>
              <a:lnSpc>
                <a:spcPct val="80000"/>
              </a:lnSpc>
            </a:pPr>
            <a:r>
              <a:rPr lang="en-US" sz="1600"/>
              <a:t>Pneumonia – 35 Lakhs</a:t>
            </a:r>
          </a:p>
          <a:p>
            <a:pPr>
              <a:lnSpc>
                <a:spcPct val="80000"/>
              </a:lnSpc>
            </a:pPr>
            <a:r>
              <a:rPr lang="en-US" sz="1600"/>
              <a:t>Diarrheoal diseases – 20 Lakhs</a:t>
            </a:r>
          </a:p>
          <a:p>
            <a:pPr>
              <a:lnSpc>
                <a:spcPct val="80000"/>
              </a:lnSpc>
            </a:pPr>
            <a:r>
              <a:rPr lang="en-US" sz="1600"/>
              <a:t>TB – 15 Lakhs/year</a:t>
            </a:r>
          </a:p>
          <a:p>
            <a:pPr>
              <a:lnSpc>
                <a:spcPct val="80000"/>
              </a:lnSpc>
            </a:pPr>
            <a:r>
              <a:rPr lang="en-US" sz="1600"/>
              <a:t>Malaria – 10 Lakhs/year</a:t>
            </a:r>
          </a:p>
          <a:p>
            <a:pPr>
              <a:lnSpc>
                <a:spcPct val="80000"/>
              </a:lnSpc>
            </a:pPr>
            <a:r>
              <a:rPr lang="en-US" sz="1600"/>
              <a:t>Measles – 9 Lakhs</a:t>
            </a:r>
          </a:p>
          <a:p>
            <a:pPr>
              <a:lnSpc>
                <a:spcPct val="80000"/>
              </a:lnSpc>
              <a:buFontTx/>
              <a:buNone/>
            </a:pPr>
            <a:endParaRPr lang="en-US" sz="1600"/>
          </a:p>
          <a:p>
            <a:pPr>
              <a:lnSpc>
                <a:spcPct val="80000"/>
              </a:lnSpc>
              <a:buFontTx/>
              <a:buNone/>
            </a:pPr>
            <a:r>
              <a:rPr lang="en-US" sz="1400"/>
              <a:t>One in two deaths in developing countries per hour is because of these diseases. 1500 people die per hour, more than  50% children under 5.</a:t>
            </a:r>
          </a:p>
          <a:p>
            <a:pPr>
              <a:lnSpc>
                <a:spcPct val="80000"/>
              </a:lnSpc>
              <a:buFontTx/>
              <a:buNone/>
            </a:pPr>
            <a:endParaRPr lang="en-US" sz="1400"/>
          </a:p>
          <a:p>
            <a:pPr>
              <a:lnSpc>
                <a:spcPct val="80000"/>
              </a:lnSpc>
              <a:buFontTx/>
              <a:buNone/>
            </a:pPr>
            <a:r>
              <a:rPr lang="en-US" sz="1000"/>
              <a:t>Source: </a:t>
            </a:r>
            <a:r>
              <a:rPr lang="en-US" sz="1000">
                <a:hlinkClick r:id="rId2"/>
              </a:rPr>
              <a:t>www.who.int</a:t>
            </a:r>
            <a:endParaRPr lang="en-US" sz="1000"/>
          </a:p>
          <a:p>
            <a:pPr>
              <a:lnSpc>
                <a:spcPct val="80000"/>
              </a:lnSpc>
              <a:buFontTx/>
              <a:buNone/>
            </a:pPr>
            <a:endParaRPr lang="en-US" sz="1000"/>
          </a:p>
          <a:p>
            <a:pPr>
              <a:lnSpc>
                <a:spcPct val="80000"/>
              </a:lnSpc>
              <a:buFontTx/>
              <a:buNone/>
            </a:pPr>
            <a:endParaRPr lang="en-GB" sz="70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a:xfrm>
            <a:off x="685800" y="0"/>
            <a:ext cx="7772400" cy="533400"/>
          </a:xfrm>
        </p:spPr>
        <p:txBody>
          <a:bodyPr/>
          <a:lstStyle/>
          <a:p>
            <a:r>
              <a:rPr lang="en-US" sz="3600"/>
              <a:t>To recap</a:t>
            </a:r>
            <a:endParaRPr lang="en-US"/>
          </a:p>
        </p:txBody>
      </p:sp>
      <p:sp>
        <p:nvSpPr>
          <p:cNvPr id="25603" name="Rectangle 3"/>
          <p:cNvSpPr>
            <a:spLocks noGrp="1" noChangeArrowheads="1"/>
          </p:cNvSpPr>
          <p:nvPr>
            <p:ph type="body" idx="1"/>
          </p:nvPr>
        </p:nvSpPr>
        <p:spPr>
          <a:xfrm>
            <a:off x="685800" y="838200"/>
            <a:ext cx="7772400" cy="5257800"/>
          </a:xfrm>
        </p:spPr>
        <p:txBody>
          <a:bodyPr/>
          <a:lstStyle/>
          <a:p>
            <a:pPr>
              <a:buFontTx/>
              <a:buNone/>
            </a:pPr>
            <a:r>
              <a:rPr lang="en-US" sz="2800"/>
              <a:t>A terrific cohesive movement taking shape with NGO services complementing BMP’s efforts.</a:t>
            </a:r>
          </a:p>
          <a:p>
            <a:r>
              <a:rPr lang="en-US" sz="2800"/>
              <a:t>Dog Population under Decline</a:t>
            </a:r>
          </a:p>
          <a:p>
            <a:r>
              <a:rPr lang="en-US" sz="2800"/>
              <a:t>Dog Bites under Decline</a:t>
            </a:r>
          </a:p>
          <a:p>
            <a:r>
              <a:rPr lang="en-US" sz="2800" u="sng"/>
              <a:t>Death due to rabies is NIL in Bangalore.</a:t>
            </a:r>
          </a:p>
          <a:p>
            <a:pPr>
              <a:buFontTx/>
              <a:buNone/>
            </a:pPr>
            <a:r>
              <a:rPr lang="en-US" sz="2800"/>
              <a:t>Highlights of  BMP action plan</a:t>
            </a:r>
          </a:p>
          <a:p>
            <a:r>
              <a:rPr lang="en-US" sz="2400"/>
              <a:t>Garbage to be tacked aggressively.</a:t>
            </a:r>
          </a:p>
          <a:p>
            <a:r>
              <a:rPr lang="en-US" sz="2400"/>
              <a:t>Awareness programmes that will generate public support and participation in the ABC Programme: tackle public ignorance, spreading of rumours and false information.</a:t>
            </a:r>
          </a:p>
          <a:p>
            <a:r>
              <a:rPr lang="en-US" sz="2400"/>
              <a:t>Vaccination and Licensing to be intensified.</a:t>
            </a:r>
          </a:p>
          <a:p>
            <a:endParaRPr lang="en-US" sz="2400"/>
          </a:p>
        </p:txBody>
      </p:sp>
      <p:sp>
        <p:nvSpPr>
          <p:cNvPr id="25604" name="AutoShape 4"/>
          <p:cNvSpPr>
            <a:spLocks noChangeArrowheads="1"/>
          </p:cNvSpPr>
          <p:nvPr/>
        </p:nvSpPr>
        <p:spPr bwMode="auto">
          <a:xfrm>
            <a:off x="7162800" y="1905000"/>
            <a:ext cx="485775" cy="1511300"/>
          </a:xfrm>
          <a:prstGeom prst="downArrow">
            <a:avLst>
              <a:gd name="adj1" fmla="val 50000"/>
              <a:gd name="adj2" fmla="val 77778"/>
            </a:avLst>
          </a:prstGeom>
          <a:solidFill>
            <a:schemeClr val="accent1"/>
          </a:solidFill>
          <a:ln w="9525">
            <a:solidFill>
              <a:schemeClr val="tx1"/>
            </a:solidFill>
            <a:miter lim="800000"/>
            <a:headEnd/>
            <a:tailEnd/>
          </a:ln>
          <a:effectLst/>
        </p:spPr>
        <p:txBody>
          <a:bodyPr vert="eaVert" wrap="none" anchor="ctr"/>
          <a:lstStyle/>
          <a:p>
            <a:endParaRPr lang="en-US"/>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xit" presetSubtype="4" fill="hold" grpId="0" nodeType="clickEffect">
                                  <p:stCondLst>
                                    <p:cond delay="0"/>
                                  </p:stCondLst>
                                  <p:childTnLst>
                                    <p:anim calcmode="lin" valueType="num">
                                      <p:cBhvr additive="base">
                                        <p:cTn id="6" dur="5000"/>
                                        <p:tgtEl>
                                          <p:spTgt spid="25604"/>
                                        </p:tgtEl>
                                        <p:attrNameLst>
                                          <p:attrName>ppt_x</p:attrName>
                                        </p:attrNameLst>
                                      </p:cBhvr>
                                      <p:tavLst>
                                        <p:tav tm="0">
                                          <p:val>
                                            <p:strVal val="ppt_x"/>
                                          </p:val>
                                        </p:tav>
                                        <p:tav tm="100000">
                                          <p:val>
                                            <p:strVal val="ppt_x"/>
                                          </p:val>
                                        </p:tav>
                                      </p:tavLst>
                                    </p:anim>
                                    <p:anim calcmode="lin" valueType="num">
                                      <p:cBhvr additive="base">
                                        <p:cTn id="7" dur="5000"/>
                                        <p:tgtEl>
                                          <p:spTgt spid="25604"/>
                                        </p:tgtEl>
                                        <p:attrNameLst>
                                          <p:attrName>ppt_y</p:attrName>
                                        </p:attrNameLst>
                                      </p:cBhvr>
                                      <p:tavLst>
                                        <p:tav tm="0">
                                          <p:val>
                                            <p:strVal val="ppt_y"/>
                                          </p:val>
                                        </p:tav>
                                        <p:tav tm="100000">
                                          <p:val>
                                            <p:strVal val="1+ppt_h/2"/>
                                          </p:val>
                                        </p:tav>
                                      </p:tavLst>
                                    </p:anim>
                                    <p:set>
                                      <p:cBhvr>
                                        <p:cTn id="8" dur="1" fill="hold">
                                          <p:stCondLst>
                                            <p:cond delay="4999"/>
                                          </p:stCondLst>
                                        </p:cTn>
                                        <p:tgtEl>
                                          <p:spTgt spid="2560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604" grpId="0" animBg="1"/>
    </p:bldLst>
  </p:timing>
</p:sld>
</file>

<file path=ppt/slides/slide2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p:txBody>
          <a:bodyPr/>
          <a:lstStyle/>
          <a:p>
            <a:r>
              <a:rPr lang="en-US"/>
              <a:t>ABC: The Pro-Person Programme</a:t>
            </a:r>
          </a:p>
        </p:txBody>
      </p:sp>
      <p:sp>
        <p:nvSpPr>
          <p:cNvPr id="28675" name="Rectangle 3"/>
          <p:cNvSpPr>
            <a:spLocks noGrp="1" noChangeArrowheads="1"/>
          </p:cNvSpPr>
          <p:nvPr>
            <p:ph type="body" idx="1"/>
          </p:nvPr>
        </p:nvSpPr>
        <p:spPr/>
        <p:txBody>
          <a:bodyPr/>
          <a:lstStyle/>
          <a:p>
            <a:pPr algn="ctr"/>
            <a:endParaRPr lang="en-US"/>
          </a:p>
          <a:p>
            <a:pPr algn="ctr"/>
            <a:endParaRPr lang="en-US"/>
          </a:p>
          <a:p>
            <a:pPr algn="ctr">
              <a:buFontTx/>
              <a:buNone/>
            </a:pPr>
            <a:r>
              <a:rPr lang="en-US"/>
              <a:t>Thank you for your time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8674"/>
                                        </p:tgtEl>
                                        <p:attrNameLst>
                                          <p:attrName>style.visibility</p:attrName>
                                        </p:attrNameLst>
                                      </p:cBhvr>
                                      <p:to>
                                        <p:strVal val="visible"/>
                                      </p:to>
                                    </p:set>
                                    <p:animEffect transition="in" filter="fade">
                                      <p:cBhvr>
                                        <p:cTn id="7" dur="2000"/>
                                        <p:tgtEl>
                                          <p:spTgt spid="2867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28675">
                                            <p:txEl>
                                              <p:pRg st="2" end="2"/>
                                            </p:txEl>
                                          </p:spTgt>
                                        </p:tgtEl>
                                        <p:attrNameLst>
                                          <p:attrName>style.visibility</p:attrName>
                                        </p:attrNameLst>
                                      </p:cBhvr>
                                      <p:to>
                                        <p:strVal val="visible"/>
                                      </p:to>
                                    </p:set>
                                    <p:animEffect transition="in" filter="wipe(left)">
                                      <p:cBhvr>
                                        <p:cTn id="12" dur="500"/>
                                        <p:tgtEl>
                                          <p:spTgt spid="2867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674" grpId="0"/>
      <p:bldP spid="28675" grpId="0" build="p"/>
    </p:bldLst>
  </p:timing>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docProps/app.xml><?xml version="1.0" encoding="utf-8"?>
<Properties xmlns="http://schemas.openxmlformats.org/officeDocument/2006/extended-properties" xmlns:vt="http://schemas.openxmlformats.org/officeDocument/2006/docPropsVTypes">
  <TotalTime>962</TotalTime>
  <Words>1546</Words>
  <Application>Microsoft PowerPoint</Application>
  <PresentationFormat>On-screen Show (4:3)</PresentationFormat>
  <Paragraphs>149</Paragraphs>
  <Slides>25</Slides>
  <Notes>0</Notes>
  <HiddenSlides>0</HiddenSlides>
  <MMClips>1</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25</vt:i4>
      </vt:variant>
    </vt:vector>
  </HeadingPairs>
  <TitlesOfParts>
    <vt:vector size="29" baseType="lpstr">
      <vt:lpstr>Times New Roman</vt:lpstr>
      <vt:lpstr>Comic Sans MS</vt:lpstr>
      <vt:lpstr>Wingdings</vt:lpstr>
      <vt:lpstr>Default Design</vt:lpstr>
      <vt:lpstr>ABC: The Problem-Solution Agenda</vt:lpstr>
      <vt:lpstr>Past Strategies</vt:lpstr>
      <vt:lpstr>Mass Electrocution</vt:lpstr>
      <vt:lpstr>The Result of Electrocution</vt:lpstr>
      <vt:lpstr>Let’s Examine Why Killing fails?</vt:lpstr>
      <vt:lpstr>Why do dogs bite?</vt:lpstr>
      <vt:lpstr>ABC: The Credentials Test</vt:lpstr>
      <vt:lpstr>ARV: Credentials Test</vt:lpstr>
      <vt:lpstr>Slide 9</vt:lpstr>
      <vt:lpstr>Benefits of ABC/ARV programme</vt:lpstr>
      <vt:lpstr>Advantage ABC</vt:lpstr>
      <vt:lpstr>Learned Judges of India favour ABC/ARV</vt:lpstr>
      <vt:lpstr>Indian Success Stories</vt:lpstr>
      <vt:lpstr>The Jaipur Example</vt:lpstr>
      <vt:lpstr>ABC/ARV Internationally Favoured</vt:lpstr>
      <vt:lpstr>Bangkok goes the Jaipur and Bangalore way</vt:lpstr>
      <vt:lpstr>Fethiye,Turkey adopts ABC/ARV</vt:lpstr>
      <vt:lpstr>How Sri Lanka, Thailand have reduced incidences of rabies </vt:lpstr>
      <vt:lpstr>Killing of Dogs International Failures</vt:lpstr>
      <vt:lpstr>Why Rabies Exists in Dog unfriendly Pakistan?</vt:lpstr>
      <vt:lpstr>Animal Bites and Rabies  Situation in Iran M. Zeynali DVM, MPH,* A. Fayaz DVM, PhD,** A. Nadim MD, PhD*** *Department General of Disease Control, Ministry of Health and Medical Education, Tehran, Iran</vt:lpstr>
      <vt:lpstr>Similar is the situation in some of the following Asian Countries</vt:lpstr>
      <vt:lpstr>  An Overview of Killer Diseases</vt:lpstr>
      <vt:lpstr>To recap</vt:lpstr>
      <vt:lpstr>ABC: The Pro-Person Programme</vt:lpstr>
    </vt:vector>
  </TitlesOfParts>
  <Company>Animal Care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ABC: The Problem-Solution Agenda</dc:title>
  <dc:creator>Krupa</dc:creator>
  <cp:lastModifiedBy>Best</cp:lastModifiedBy>
  <cp:revision>74</cp:revision>
  <dcterms:created xsi:type="dcterms:W3CDTF">2001-06-14T02:19:34Z</dcterms:created>
  <dcterms:modified xsi:type="dcterms:W3CDTF">2018-09-06T13:48:31Z</dcterms:modified>
</cp:coreProperties>
</file>